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12192000"/>
  <p:notesSz cx="6858000" cy="9144000"/>
  <p:embeddedFontLst>
    <p:embeddedFont>
      <p:font typeface="Robo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6" roundtripDataSignature="AMtx7mhCt+aT7/r+xnhmrYw+WiDHrhG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C2FB97C-D558-4F53-92DF-8764BF831324}">
  <a:tblStyle styleId="{7C2FB97C-D558-4F53-92DF-8764BF83132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7EFEB"/>
          </a:solidFill>
        </a:fill>
      </a:tcStyle>
    </a:wholeTbl>
    <a:band1H>
      <a:tcTxStyle b="off" i="off"/>
      <a:tcStyle>
        <a:fill>
          <a:solidFill>
            <a:srgbClr val="CBDDD5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BDDD5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bold.fntdata"/><Relationship Id="rId10" Type="http://schemas.openxmlformats.org/officeDocument/2006/relationships/slide" Target="slides/slide4.xml"/><Relationship Id="rId32" Type="http://schemas.openxmlformats.org/officeDocument/2006/relationships/font" Target="fonts/Roboto-regular.fntdata"/><Relationship Id="rId13" Type="http://schemas.openxmlformats.org/officeDocument/2006/relationships/slide" Target="slides/slide7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customschemas.google.com/relationships/presentationmetadata" Target="meta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7" name="Google Shape;7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We defined the  positioning of TBB on 2 parameters : variety and how exclusive they are targeting vegan customers.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4 different categories : TBB is on the high left. their positioning is based on not targeting only vegan but also non-vegan such as flexitarian while providing many different products. 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That’s the way they can differentiate themselves against other competitors who are more focused on vegan customer.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TBB has no specific advantage over other competitors in that area, they just want to be the first well established player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7d524285d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g77d52428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Because TBB is focusing on flexitarian, we recommend to provide popular food such as vegan milk or cheese, or again vegan dessert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Lately the meal package we can find in the convenient store are quite popular, so that’s another option we recommend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Our product would be higher quality compared to these usual package from convenient store and a little more expensive as our customers are less price sensitive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location strategy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even in crowded place like hyunday and lotte departement , physical shop failed to be successful. they then converted to online store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 if we compared the growth, iactually online store are increasing much more compared to offline store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we want to focus on online store. also  it’s not affected by corona.  </a:t>
            </a:r>
            <a:r>
              <a:rPr lang="en-US">
                <a:solidFill>
                  <a:schemeClr val="dk1"/>
                </a:solidFill>
              </a:rPr>
              <a:t>closing offline can be viewed as a bad situation but it can be a chance to refocus on online store 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7a532611a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77a532611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Here is all different marketing strategy to enhance the sales for TBB, there is 4 steps in this order. we will talk more on details about these later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As said we will focus specially on online strategy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concerning online strategy 2 ways to increase awareness: sharing  newsworthy content -&gt; very good because it will create a community around the TBB brand, they will share recipe and interact all between them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the promotional part is more standard in terms of marketing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77a532611a_0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77a532611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there is different ways of promoting on youtube channel, we chose different influencer, maybe you heard about mukbang videos? 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these video show someone eating very large amount of food and commenting about it .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Design the video content  in function of the topic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behavior consumer of or target customer is characterized by high willingness to pay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maintain high price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give promotion and discount time to time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77df46b554_2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g77df46b554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0481f9b00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80481f9b0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7d524285d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77d524285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77a532611a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77a532611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9" name="Google Shape;369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5" name="Google Shape;375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1" name="Google Shape;381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4f738f0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9" name="Google Shape;109;g84f738f03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even if TBB is vegan bakery, we are not focusing mainly on vegan.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As vegan are still small part of population, we will focus flexitarian who have interest in healthy food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4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4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4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세로 텍스트" type="vertTx">
  <p:cSld name="VERTICAL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5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5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5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5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4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9"/>
          <p:cNvSpPr txBox="1"/>
          <p:nvPr>
            <p:ph idx="12" type="sldNum"/>
          </p:nvPr>
        </p:nvSpPr>
        <p:spPr>
          <a:xfrm>
            <a:off x="469420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1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1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1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1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1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1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1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1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1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세로 제목 및 텍스트" type="vertTitleAndTx">
  <p:cSld name="VERTICAL_TITLE_AND_VERTICAL_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구역 머리글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5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콘텐츠 2개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5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비교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5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5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5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만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캡션 있는 콘텐츠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5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5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5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캡션 있는 그림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5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5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5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5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4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4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image" Target="../media/image9.png"/><Relationship Id="rId10" Type="http://schemas.openxmlformats.org/officeDocument/2006/relationships/image" Target="../media/image4.png"/><Relationship Id="rId13" Type="http://schemas.openxmlformats.org/officeDocument/2006/relationships/image" Target="../media/image11.png"/><Relationship Id="rId1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Relationship Id="rId15" Type="http://schemas.openxmlformats.org/officeDocument/2006/relationships/image" Target="../media/image32.png"/><Relationship Id="rId14" Type="http://schemas.openxmlformats.org/officeDocument/2006/relationships/image" Target="../media/image5.png"/><Relationship Id="rId16" Type="http://schemas.openxmlformats.org/officeDocument/2006/relationships/image" Target="../media/image12.png"/><Relationship Id="rId5" Type="http://schemas.openxmlformats.org/officeDocument/2006/relationships/image" Target="../media/image1.png"/><Relationship Id="rId6" Type="http://schemas.openxmlformats.org/officeDocument/2006/relationships/image" Target="../media/image26.png"/><Relationship Id="rId7" Type="http://schemas.openxmlformats.org/officeDocument/2006/relationships/image" Target="../media/image7.png"/><Relationship Id="rId8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png"/><Relationship Id="rId4" Type="http://schemas.openxmlformats.org/officeDocument/2006/relationships/image" Target="../media/image30.png"/><Relationship Id="rId5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Relationship Id="rId4" Type="http://schemas.openxmlformats.org/officeDocument/2006/relationships/image" Target="../media/image22.png"/><Relationship Id="rId5" Type="http://schemas.openxmlformats.org/officeDocument/2006/relationships/image" Target="../media/image20.jpg"/><Relationship Id="rId6" Type="http://schemas.openxmlformats.org/officeDocument/2006/relationships/image" Target="../media/image17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facebook.com/groups/chaesik/?ref=bookmarks" TargetMode="External"/><Relationship Id="rId4" Type="http://schemas.openxmlformats.org/officeDocument/2006/relationships/hyperlink" Target="https://www.facebook.com/groups/seoulveggieclub/" TargetMode="External"/><Relationship Id="rId5" Type="http://schemas.openxmlformats.org/officeDocument/2006/relationships/hyperlink" Target="https://www.facebook.com/groups/363677607711929/" TargetMode="External"/><Relationship Id="rId6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"/>
          <p:cNvSpPr/>
          <p:nvPr/>
        </p:nvSpPr>
        <p:spPr>
          <a:xfrm>
            <a:off x="2963625" y="1996440"/>
            <a:ext cx="8741962" cy="1737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100"/>
              <a:buFont typeface="Arial"/>
              <a:buNone/>
            </a:pPr>
            <a:r>
              <a:rPr b="1" i="0" lang="en-US" sz="5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Bread Blue </a:t>
            </a:r>
            <a:r>
              <a:rPr b="1" i="0" lang="en-US" sz="5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</a:t>
            </a:r>
            <a:endParaRPr b="1" i="0" sz="5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"/>
          <p:cNvSpPr/>
          <p:nvPr/>
        </p:nvSpPr>
        <p:spPr>
          <a:xfrm>
            <a:off x="2963625" y="3571700"/>
            <a:ext cx="8742000" cy="9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SKK GSB FMBA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Adrien Long, 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Dami Choi, Jeong Min Hong, Lee Jang Hyun, Nikki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"/>
          <p:cNvSpPr/>
          <p:nvPr/>
        </p:nvSpPr>
        <p:spPr>
          <a:xfrm>
            <a:off x="1427584" y="0"/>
            <a:ext cx="884087" cy="686142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2" name="Google Shape;82;p1"/>
          <p:cNvCxnSpPr/>
          <p:nvPr/>
        </p:nvCxnSpPr>
        <p:spPr>
          <a:xfrm>
            <a:off x="2963625" y="3429000"/>
            <a:ext cx="8584349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3" name="Google Shape;83;p1"/>
          <p:cNvSpPr/>
          <p:nvPr/>
        </p:nvSpPr>
        <p:spPr>
          <a:xfrm>
            <a:off x="2248681" y="0"/>
            <a:ext cx="312600" cy="6861420"/>
          </a:xfrm>
          <a:prstGeom prst="rect">
            <a:avLst/>
          </a:prstGeom>
          <a:solidFill>
            <a:srgbClr val="CFE6B3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"/>
          <p:cNvSpPr/>
          <p:nvPr/>
        </p:nvSpPr>
        <p:spPr>
          <a:xfrm>
            <a:off x="1" y="0"/>
            <a:ext cx="1800807" cy="6861420"/>
          </a:xfrm>
          <a:prstGeom prst="rect">
            <a:avLst/>
          </a:prstGeom>
          <a:solidFill>
            <a:srgbClr val="0E4D3B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37"/>
          <p:cNvGrpSpPr/>
          <p:nvPr/>
        </p:nvGrpSpPr>
        <p:grpSpPr>
          <a:xfrm>
            <a:off x="733569" y="1138917"/>
            <a:ext cx="10724862" cy="5423541"/>
            <a:chOff x="1299441" y="1410563"/>
            <a:chExt cx="9487611" cy="4737413"/>
          </a:xfrm>
        </p:grpSpPr>
        <p:sp>
          <p:nvSpPr>
            <p:cNvPr id="164" name="Google Shape;164;p37"/>
            <p:cNvSpPr/>
            <p:nvPr/>
          </p:nvSpPr>
          <p:spPr>
            <a:xfrm>
              <a:off x="5302717" y="1688204"/>
              <a:ext cx="876957" cy="4234261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7"/>
            <p:cNvSpPr/>
            <p:nvPr/>
          </p:nvSpPr>
          <p:spPr>
            <a:xfrm>
              <a:off x="5302717" y="1688204"/>
              <a:ext cx="877494" cy="4234434"/>
            </a:xfrm>
            <a:custGeom>
              <a:rect b="b" l="l" r="r" t="t"/>
              <a:pathLst>
                <a:path extrusionOk="0" h="4044315" w="830579">
                  <a:moveTo>
                    <a:pt x="762635" y="4044149"/>
                  </a:moveTo>
                  <a:lnTo>
                    <a:pt x="747303" y="4004239"/>
                  </a:lnTo>
                  <a:lnTo>
                    <a:pt x="731606" y="3963476"/>
                  </a:lnTo>
                  <a:lnTo>
                    <a:pt x="715562" y="3921897"/>
                  </a:lnTo>
                  <a:lnTo>
                    <a:pt x="699189" y="3879540"/>
                  </a:lnTo>
                  <a:lnTo>
                    <a:pt x="682506" y="3836442"/>
                  </a:lnTo>
                  <a:lnTo>
                    <a:pt x="665532" y="3792642"/>
                  </a:lnTo>
                  <a:lnTo>
                    <a:pt x="648284" y="3748177"/>
                  </a:lnTo>
                  <a:lnTo>
                    <a:pt x="630782" y="3703084"/>
                  </a:lnTo>
                  <a:lnTo>
                    <a:pt x="613043" y="3657402"/>
                  </a:lnTo>
                  <a:lnTo>
                    <a:pt x="595087" y="3611168"/>
                  </a:lnTo>
                  <a:lnTo>
                    <a:pt x="576932" y="3564419"/>
                  </a:lnTo>
                  <a:lnTo>
                    <a:pt x="558597" y="3517194"/>
                  </a:lnTo>
                  <a:lnTo>
                    <a:pt x="540099" y="3469531"/>
                  </a:lnTo>
                  <a:lnTo>
                    <a:pt x="521458" y="3421466"/>
                  </a:lnTo>
                  <a:lnTo>
                    <a:pt x="502691" y="3373037"/>
                  </a:lnTo>
                  <a:lnTo>
                    <a:pt x="483818" y="3324283"/>
                  </a:lnTo>
                  <a:lnTo>
                    <a:pt x="464856" y="3275241"/>
                  </a:lnTo>
                  <a:lnTo>
                    <a:pt x="445825" y="3225948"/>
                  </a:lnTo>
                  <a:lnTo>
                    <a:pt x="426743" y="3176442"/>
                  </a:lnTo>
                  <a:lnTo>
                    <a:pt x="407629" y="3126762"/>
                  </a:lnTo>
                  <a:lnTo>
                    <a:pt x="388500" y="3076944"/>
                  </a:lnTo>
                  <a:lnTo>
                    <a:pt x="369375" y="3027026"/>
                  </a:lnTo>
                  <a:lnTo>
                    <a:pt x="350273" y="2977047"/>
                  </a:lnTo>
                  <a:lnTo>
                    <a:pt x="331213" y="2927043"/>
                  </a:lnTo>
                  <a:lnTo>
                    <a:pt x="312213" y="2877052"/>
                  </a:lnTo>
                  <a:lnTo>
                    <a:pt x="293290" y="2827113"/>
                  </a:lnTo>
                  <a:lnTo>
                    <a:pt x="274465" y="2777262"/>
                  </a:lnTo>
                  <a:lnTo>
                    <a:pt x="255755" y="2727538"/>
                  </a:lnTo>
                  <a:lnTo>
                    <a:pt x="237179" y="2677978"/>
                  </a:lnTo>
                  <a:lnTo>
                    <a:pt x="218755" y="2628619"/>
                  </a:lnTo>
                  <a:lnTo>
                    <a:pt x="200502" y="2579501"/>
                  </a:lnTo>
                  <a:lnTo>
                    <a:pt x="182438" y="2530659"/>
                  </a:lnTo>
                  <a:lnTo>
                    <a:pt x="164583" y="2482132"/>
                  </a:lnTo>
                  <a:lnTo>
                    <a:pt x="146953" y="2433958"/>
                  </a:lnTo>
                  <a:lnTo>
                    <a:pt x="129568" y="2386174"/>
                  </a:lnTo>
                  <a:lnTo>
                    <a:pt x="112447" y="2338818"/>
                  </a:lnTo>
                  <a:lnTo>
                    <a:pt x="95607" y="2291928"/>
                  </a:lnTo>
                  <a:lnTo>
                    <a:pt x="79068" y="2245541"/>
                  </a:lnTo>
                  <a:lnTo>
                    <a:pt x="62847" y="2199695"/>
                  </a:lnTo>
                  <a:lnTo>
                    <a:pt x="46964" y="2154427"/>
                  </a:lnTo>
                  <a:lnTo>
                    <a:pt x="31437" y="2109776"/>
                  </a:lnTo>
                  <a:lnTo>
                    <a:pt x="16284" y="2065780"/>
                  </a:lnTo>
                  <a:lnTo>
                    <a:pt x="1524" y="2022474"/>
                  </a:lnTo>
                  <a:lnTo>
                    <a:pt x="1266" y="1957211"/>
                  </a:lnTo>
                  <a:lnTo>
                    <a:pt x="1162" y="1918636"/>
                  </a:lnTo>
                  <a:lnTo>
                    <a:pt x="1072" y="1876464"/>
                  </a:lnTo>
                  <a:lnTo>
                    <a:pt x="996" y="1830969"/>
                  </a:lnTo>
                  <a:lnTo>
                    <a:pt x="932" y="1782423"/>
                  </a:lnTo>
                  <a:lnTo>
                    <a:pt x="880" y="1731102"/>
                  </a:lnTo>
                  <a:lnTo>
                    <a:pt x="838" y="1677278"/>
                  </a:lnTo>
                  <a:lnTo>
                    <a:pt x="806" y="1621226"/>
                  </a:lnTo>
                  <a:lnTo>
                    <a:pt x="782" y="1563218"/>
                  </a:lnTo>
                  <a:lnTo>
                    <a:pt x="766" y="1503530"/>
                  </a:lnTo>
                  <a:lnTo>
                    <a:pt x="755" y="1442434"/>
                  </a:lnTo>
                  <a:lnTo>
                    <a:pt x="750" y="1380205"/>
                  </a:lnTo>
                  <a:lnTo>
                    <a:pt x="749" y="1317116"/>
                  </a:lnTo>
                  <a:lnTo>
                    <a:pt x="752" y="1253440"/>
                  </a:lnTo>
                  <a:lnTo>
                    <a:pt x="756" y="1189453"/>
                  </a:lnTo>
                  <a:lnTo>
                    <a:pt x="762" y="1125426"/>
                  </a:lnTo>
                  <a:lnTo>
                    <a:pt x="767" y="1061634"/>
                  </a:lnTo>
                  <a:lnTo>
                    <a:pt x="771" y="998351"/>
                  </a:lnTo>
                  <a:lnTo>
                    <a:pt x="774" y="935851"/>
                  </a:lnTo>
                  <a:lnTo>
                    <a:pt x="773" y="874407"/>
                  </a:lnTo>
                  <a:lnTo>
                    <a:pt x="768" y="814292"/>
                  </a:lnTo>
                  <a:lnTo>
                    <a:pt x="757" y="755781"/>
                  </a:lnTo>
                  <a:lnTo>
                    <a:pt x="741" y="699148"/>
                  </a:lnTo>
                  <a:lnTo>
                    <a:pt x="717" y="644666"/>
                  </a:lnTo>
                  <a:lnTo>
                    <a:pt x="685" y="592608"/>
                  </a:lnTo>
                  <a:lnTo>
                    <a:pt x="643" y="543249"/>
                  </a:lnTo>
                  <a:lnTo>
                    <a:pt x="591" y="496863"/>
                  </a:lnTo>
                  <a:lnTo>
                    <a:pt x="527" y="453722"/>
                  </a:lnTo>
                  <a:lnTo>
                    <a:pt x="451" y="414102"/>
                  </a:lnTo>
                  <a:lnTo>
                    <a:pt x="257" y="346514"/>
                  </a:lnTo>
                  <a:lnTo>
                    <a:pt x="0" y="296290"/>
                  </a:lnTo>
                  <a:lnTo>
                    <a:pt x="830072" y="0"/>
                  </a:lnTo>
                </a:path>
              </a:pathLst>
            </a:custGeom>
            <a:noFill/>
            <a:ln cap="flat" cmpd="sng" w="12700">
              <a:solidFill>
                <a:srgbClr val="002776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37"/>
            <p:cNvSpPr/>
            <p:nvPr/>
          </p:nvSpPr>
          <p:spPr>
            <a:xfrm>
              <a:off x="6819546" y="4501984"/>
              <a:ext cx="3967506" cy="0"/>
            </a:xfrm>
            <a:custGeom>
              <a:rect b="b" l="l" r="r" t="t"/>
              <a:pathLst>
                <a:path extrusionOk="0" h="120000" w="3755390">
                  <a:moveTo>
                    <a:pt x="0" y="0"/>
                  </a:moveTo>
                  <a:lnTo>
                    <a:pt x="3755262" y="0"/>
                  </a:lnTo>
                </a:path>
              </a:pathLst>
            </a:custGeom>
            <a:noFill/>
            <a:ln cap="flat" cmpd="sng" w="9525">
              <a:solidFill>
                <a:srgbClr val="A6A6A6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37"/>
            <p:cNvSpPr/>
            <p:nvPr/>
          </p:nvSpPr>
          <p:spPr>
            <a:xfrm>
              <a:off x="1487606" y="3958869"/>
              <a:ext cx="1856288" cy="1839642"/>
            </a:xfrm>
            <a:custGeom>
              <a:rect b="b" l="l" r="r" t="t"/>
              <a:pathLst>
                <a:path extrusionOk="0" h="1757045" w="1757045">
                  <a:moveTo>
                    <a:pt x="0" y="1756664"/>
                  </a:moveTo>
                  <a:lnTo>
                    <a:pt x="1756664" y="1756664"/>
                  </a:lnTo>
                  <a:lnTo>
                    <a:pt x="1756664" y="0"/>
                  </a:lnTo>
                  <a:lnTo>
                    <a:pt x="0" y="0"/>
                  </a:lnTo>
                  <a:lnTo>
                    <a:pt x="0" y="1756664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7"/>
            <p:cNvSpPr/>
            <p:nvPr/>
          </p:nvSpPr>
          <p:spPr>
            <a:xfrm>
              <a:off x="1487606" y="3958869"/>
              <a:ext cx="1856288" cy="1839642"/>
            </a:xfrm>
            <a:custGeom>
              <a:rect b="b" l="l" r="r" t="t"/>
              <a:pathLst>
                <a:path extrusionOk="0" h="1757045" w="1757045">
                  <a:moveTo>
                    <a:pt x="0" y="1756664"/>
                  </a:moveTo>
                  <a:lnTo>
                    <a:pt x="1756664" y="1756664"/>
                  </a:lnTo>
                  <a:lnTo>
                    <a:pt x="1756664" y="0"/>
                  </a:lnTo>
                  <a:lnTo>
                    <a:pt x="0" y="0"/>
                  </a:lnTo>
                  <a:lnTo>
                    <a:pt x="0" y="1756664"/>
                  </a:lnTo>
                  <a:close/>
                </a:path>
              </a:pathLst>
            </a:custGeom>
            <a:noFill/>
            <a:ln cap="flat" cmpd="sng" w="9525">
              <a:solidFill>
                <a:srgbClr val="7E7E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37"/>
            <p:cNvSpPr/>
            <p:nvPr/>
          </p:nvSpPr>
          <p:spPr>
            <a:xfrm>
              <a:off x="3477290" y="3958869"/>
              <a:ext cx="1856288" cy="1839642"/>
            </a:xfrm>
            <a:custGeom>
              <a:rect b="b" l="l" r="r" t="t"/>
              <a:pathLst>
                <a:path extrusionOk="0" h="1757045" w="1757045">
                  <a:moveTo>
                    <a:pt x="0" y="1756664"/>
                  </a:moveTo>
                  <a:lnTo>
                    <a:pt x="1756664" y="1756664"/>
                  </a:lnTo>
                  <a:lnTo>
                    <a:pt x="1756664" y="0"/>
                  </a:lnTo>
                  <a:lnTo>
                    <a:pt x="0" y="0"/>
                  </a:lnTo>
                  <a:lnTo>
                    <a:pt x="0" y="1756664"/>
                  </a:lnTo>
                  <a:close/>
                </a:path>
              </a:pathLst>
            </a:custGeom>
            <a:solidFill>
              <a:srgbClr val="C5D9F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37"/>
            <p:cNvSpPr/>
            <p:nvPr/>
          </p:nvSpPr>
          <p:spPr>
            <a:xfrm>
              <a:off x="3477290" y="3958869"/>
              <a:ext cx="1856288" cy="1839642"/>
            </a:xfrm>
            <a:custGeom>
              <a:rect b="b" l="l" r="r" t="t"/>
              <a:pathLst>
                <a:path extrusionOk="0" h="1757045" w="1757045">
                  <a:moveTo>
                    <a:pt x="0" y="1756664"/>
                  </a:moveTo>
                  <a:lnTo>
                    <a:pt x="1756664" y="1756664"/>
                  </a:lnTo>
                  <a:lnTo>
                    <a:pt x="1756664" y="0"/>
                  </a:lnTo>
                  <a:lnTo>
                    <a:pt x="0" y="0"/>
                  </a:lnTo>
                  <a:lnTo>
                    <a:pt x="0" y="1756664"/>
                  </a:lnTo>
                  <a:close/>
                </a:path>
              </a:pathLst>
            </a:custGeom>
            <a:noFill/>
            <a:ln cap="flat" cmpd="sng" w="952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7"/>
            <p:cNvSpPr/>
            <p:nvPr/>
          </p:nvSpPr>
          <p:spPr>
            <a:xfrm>
              <a:off x="3477290" y="1990180"/>
              <a:ext cx="1856288" cy="1839642"/>
            </a:xfrm>
            <a:custGeom>
              <a:rect b="b" l="l" r="r" t="t"/>
              <a:pathLst>
                <a:path extrusionOk="0" h="1757045" w="1757045">
                  <a:moveTo>
                    <a:pt x="0" y="1756664"/>
                  </a:moveTo>
                  <a:lnTo>
                    <a:pt x="1756664" y="1756664"/>
                  </a:lnTo>
                  <a:lnTo>
                    <a:pt x="1756664" y="0"/>
                  </a:lnTo>
                  <a:lnTo>
                    <a:pt x="0" y="0"/>
                  </a:lnTo>
                  <a:lnTo>
                    <a:pt x="0" y="1756664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7"/>
            <p:cNvSpPr/>
            <p:nvPr/>
          </p:nvSpPr>
          <p:spPr>
            <a:xfrm>
              <a:off x="3477290" y="1990180"/>
              <a:ext cx="1856288" cy="1839642"/>
            </a:xfrm>
            <a:custGeom>
              <a:rect b="b" l="l" r="r" t="t"/>
              <a:pathLst>
                <a:path extrusionOk="0" h="1757045" w="1757045">
                  <a:moveTo>
                    <a:pt x="0" y="1756664"/>
                  </a:moveTo>
                  <a:lnTo>
                    <a:pt x="1756664" y="1756664"/>
                  </a:lnTo>
                  <a:lnTo>
                    <a:pt x="1756664" y="0"/>
                  </a:lnTo>
                  <a:lnTo>
                    <a:pt x="0" y="0"/>
                  </a:lnTo>
                  <a:lnTo>
                    <a:pt x="0" y="1756664"/>
                  </a:lnTo>
                  <a:close/>
                </a:path>
              </a:pathLst>
            </a:custGeom>
            <a:noFill/>
            <a:ln cap="flat" cmpd="sng" w="9525">
              <a:solidFill>
                <a:srgbClr val="7E7E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7"/>
            <p:cNvSpPr/>
            <p:nvPr/>
          </p:nvSpPr>
          <p:spPr>
            <a:xfrm>
              <a:off x="1487606" y="1990180"/>
              <a:ext cx="1856288" cy="1839642"/>
            </a:xfrm>
            <a:custGeom>
              <a:rect b="b" l="l" r="r" t="t"/>
              <a:pathLst>
                <a:path extrusionOk="0" h="1757045" w="1757045">
                  <a:moveTo>
                    <a:pt x="0" y="1756664"/>
                  </a:moveTo>
                  <a:lnTo>
                    <a:pt x="1756664" y="1756664"/>
                  </a:lnTo>
                  <a:lnTo>
                    <a:pt x="1756664" y="0"/>
                  </a:lnTo>
                  <a:lnTo>
                    <a:pt x="0" y="0"/>
                  </a:lnTo>
                  <a:lnTo>
                    <a:pt x="0" y="1756664"/>
                  </a:lnTo>
                  <a:close/>
                </a:path>
              </a:pathLst>
            </a:custGeom>
            <a:solidFill>
              <a:srgbClr val="C5D9F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7"/>
            <p:cNvSpPr/>
            <p:nvPr/>
          </p:nvSpPr>
          <p:spPr>
            <a:xfrm>
              <a:off x="1487606" y="1990180"/>
              <a:ext cx="1856288" cy="1839642"/>
            </a:xfrm>
            <a:custGeom>
              <a:rect b="b" l="l" r="r" t="t"/>
              <a:pathLst>
                <a:path extrusionOk="0" h="1757045" w="1757045">
                  <a:moveTo>
                    <a:pt x="0" y="1756664"/>
                  </a:moveTo>
                  <a:lnTo>
                    <a:pt x="1756664" y="1756664"/>
                  </a:lnTo>
                  <a:lnTo>
                    <a:pt x="1756664" y="0"/>
                  </a:lnTo>
                  <a:lnTo>
                    <a:pt x="0" y="0"/>
                  </a:lnTo>
                  <a:lnTo>
                    <a:pt x="0" y="1756664"/>
                  </a:lnTo>
                  <a:close/>
                </a:path>
              </a:pathLst>
            </a:custGeom>
            <a:noFill/>
            <a:ln cap="flat" cmpd="sng" w="952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7"/>
            <p:cNvSpPr/>
            <p:nvPr/>
          </p:nvSpPr>
          <p:spPr>
            <a:xfrm>
              <a:off x="3323796" y="1800697"/>
              <a:ext cx="183147" cy="4193877"/>
            </a:xfrm>
            <a:custGeom>
              <a:rect b="b" l="l" r="r" t="t"/>
              <a:pathLst>
                <a:path extrusionOk="0" h="4005579" w="173355">
                  <a:moveTo>
                    <a:pt x="0" y="3890848"/>
                  </a:moveTo>
                  <a:lnTo>
                    <a:pt x="85725" y="4005186"/>
                  </a:lnTo>
                  <a:lnTo>
                    <a:pt x="150023" y="3919474"/>
                  </a:lnTo>
                  <a:lnTo>
                    <a:pt x="57150" y="3919448"/>
                  </a:lnTo>
                  <a:lnTo>
                    <a:pt x="57161" y="3890869"/>
                  </a:lnTo>
                  <a:lnTo>
                    <a:pt x="0" y="3890848"/>
                  </a:lnTo>
                  <a:close/>
                </a:path>
                <a:path extrusionOk="0" h="4005579" w="173355">
                  <a:moveTo>
                    <a:pt x="57161" y="3890869"/>
                  </a:moveTo>
                  <a:lnTo>
                    <a:pt x="57150" y="3919448"/>
                  </a:lnTo>
                  <a:lnTo>
                    <a:pt x="114300" y="3919474"/>
                  </a:lnTo>
                  <a:lnTo>
                    <a:pt x="114311" y="3890890"/>
                  </a:lnTo>
                  <a:lnTo>
                    <a:pt x="57161" y="3890869"/>
                  </a:lnTo>
                  <a:close/>
                </a:path>
                <a:path extrusionOk="0" h="4005579" w="173355">
                  <a:moveTo>
                    <a:pt x="114311" y="3890890"/>
                  </a:moveTo>
                  <a:lnTo>
                    <a:pt x="114300" y="3919474"/>
                  </a:lnTo>
                  <a:lnTo>
                    <a:pt x="150023" y="3919474"/>
                  </a:lnTo>
                  <a:lnTo>
                    <a:pt x="171450" y="3890911"/>
                  </a:lnTo>
                  <a:lnTo>
                    <a:pt x="114311" y="3890890"/>
                  </a:lnTo>
                  <a:close/>
                </a:path>
                <a:path extrusionOk="0" h="4005579" w="173355">
                  <a:moveTo>
                    <a:pt x="115823" y="85725"/>
                  </a:moveTo>
                  <a:lnTo>
                    <a:pt x="58673" y="85725"/>
                  </a:lnTo>
                  <a:lnTo>
                    <a:pt x="57161" y="3890869"/>
                  </a:lnTo>
                  <a:lnTo>
                    <a:pt x="114311" y="3890890"/>
                  </a:lnTo>
                  <a:lnTo>
                    <a:pt x="115823" y="85725"/>
                  </a:lnTo>
                  <a:close/>
                </a:path>
                <a:path extrusionOk="0" h="4005579" w="173355">
                  <a:moveTo>
                    <a:pt x="87248" y="0"/>
                  </a:moveTo>
                  <a:lnTo>
                    <a:pt x="1523" y="114300"/>
                  </a:lnTo>
                  <a:lnTo>
                    <a:pt x="58662" y="114300"/>
                  </a:lnTo>
                  <a:lnTo>
                    <a:pt x="58673" y="85725"/>
                  </a:lnTo>
                  <a:lnTo>
                    <a:pt x="151542" y="85725"/>
                  </a:lnTo>
                  <a:lnTo>
                    <a:pt x="87248" y="0"/>
                  </a:lnTo>
                  <a:close/>
                </a:path>
                <a:path extrusionOk="0" h="4005579" w="173355">
                  <a:moveTo>
                    <a:pt x="151542" y="85725"/>
                  </a:moveTo>
                  <a:lnTo>
                    <a:pt x="115823" y="85725"/>
                  </a:lnTo>
                  <a:lnTo>
                    <a:pt x="115812" y="114300"/>
                  </a:lnTo>
                  <a:lnTo>
                    <a:pt x="172973" y="114300"/>
                  </a:lnTo>
                  <a:lnTo>
                    <a:pt x="151542" y="85725"/>
                  </a:lnTo>
                  <a:close/>
                </a:path>
              </a:pathLst>
            </a:custGeom>
            <a:solidFill>
              <a:srgbClr val="7E7E7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37"/>
            <p:cNvSpPr/>
            <p:nvPr/>
          </p:nvSpPr>
          <p:spPr>
            <a:xfrm>
              <a:off x="1299441" y="3806951"/>
              <a:ext cx="4231827" cy="181504"/>
            </a:xfrm>
            <a:custGeom>
              <a:rect b="b" l="l" r="r" t="t"/>
              <a:pathLst>
                <a:path extrusionOk="0" h="173354" w="4005579">
                  <a:moveTo>
                    <a:pt x="3890890" y="115686"/>
                  </a:moveTo>
                  <a:lnTo>
                    <a:pt x="3890848" y="172847"/>
                  </a:lnTo>
                  <a:lnTo>
                    <a:pt x="3967048" y="115697"/>
                  </a:lnTo>
                  <a:lnTo>
                    <a:pt x="3890890" y="115686"/>
                  </a:lnTo>
                  <a:close/>
                </a:path>
                <a:path extrusionOk="0" h="173354" w="4005579">
                  <a:moveTo>
                    <a:pt x="114338" y="0"/>
                  </a:moveTo>
                  <a:lnTo>
                    <a:pt x="0" y="85598"/>
                  </a:lnTo>
                  <a:lnTo>
                    <a:pt x="114274" y="171450"/>
                  </a:lnTo>
                  <a:lnTo>
                    <a:pt x="114295" y="114310"/>
                  </a:lnTo>
                  <a:lnTo>
                    <a:pt x="85699" y="114300"/>
                  </a:lnTo>
                  <a:lnTo>
                    <a:pt x="85725" y="57150"/>
                  </a:lnTo>
                  <a:lnTo>
                    <a:pt x="114316" y="57150"/>
                  </a:lnTo>
                  <a:lnTo>
                    <a:pt x="114338" y="0"/>
                  </a:lnTo>
                  <a:close/>
                </a:path>
                <a:path extrusionOk="0" h="173354" w="4005579">
                  <a:moveTo>
                    <a:pt x="3890932" y="58536"/>
                  </a:moveTo>
                  <a:lnTo>
                    <a:pt x="3890890" y="115686"/>
                  </a:lnTo>
                  <a:lnTo>
                    <a:pt x="3919423" y="115697"/>
                  </a:lnTo>
                  <a:lnTo>
                    <a:pt x="3919550" y="58547"/>
                  </a:lnTo>
                  <a:lnTo>
                    <a:pt x="3890932" y="58536"/>
                  </a:lnTo>
                  <a:close/>
                </a:path>
                <a:path extrusionOk="0" h="173354" w="4005579">
                  <a:moveTo>
                    <a:pt x="3890975" y="1397"/>
                  </a:moveTo>
                  <a:lnTo>
                    <a:pt x="3890932" y="58536"/>
                  </a:lnTo>
                  <a:lnTo>
                    <a:pt x="3919550" y="58547"/>
                  </a:lnTo>
                  <a:lnTo>
                    <a:pt x="3919423" y="115697"/>
                  </a:lnTo>
                  <a:lnTo>
                    <a:pt x="3967062" y="115686"/>
                  </a:lnTo>
                  <a:lnTo>
                    <a:pt x="4005148" y="87122"/>
                  </a:lnTo>
                  <a:lnTo>
                    <a:pt x="3890975" y="1397"/>
                  </a:lnTo>
                  <a:close/>
                </a:path>
                <a:path extrusionOk="0" h="173354" w="4005579">
                  <a:moveTo>
                    <a:pt x="114316" y="57160"/>
                  </a:moveTo>
                  <a:lnTo>
                    <a:pt x="114295" y="114310"/>
                  </a:lnTo>
                  <a:lnTo>
                    <a:pt x="3890890" y="115686"/>
                  </a:lnTo>
                  <a:lnTo>
                    <a:pt x="3890932" y="58536"/>
                  </a:lnTo>
                  <a:lnTo>
                    <a:pt x="114316" y="57160"/>
                  </a:lnTo>
                  <a:close/>
                </a:path>
                <a:path extrusionOk="0" h="173354" w="4005579">
                  <a:moveTo>
                    <a:pt x="85725" y="57150"/>
                  </a:moveTo>
                  <a:lnTo>
                    <a:pt x="85699" y="114300"/>
                  </a:lnTo>
                  <a:lnTo>
                    <a:pt x="114295" y="114310"/>
                  </a:lnTo>
                  <a:lnTo>
                    <a:pt x="114316" y="57160"/>
                  </a:lnTo>
                  <a:lnTo>
                    <a:pt x="85725" y="57150"/>
                  </a:lnTo>
                  <a:close/>
                </a:path>
              </a:pathLst>
            </a:custGeom>
            <a:solidFill>
              <a:srgbClr val="7E7E7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37"/>
            <p:cNvSpPr/>
            <p:nvPr/>
          </p:nvSpPr>
          <p:spPr>
            <a:xfrm>
              <a:off x="1488316" y="3694404"/>
              <a:ext cx="874810" cy="394921"/>
            </a:xfrm>
            <a:custGeom>
              <a:rect b="b" l="l" r="r" t="t"/>
              <a:pathLst>
                <a:path extrusionOk="0" h="377189" w="828040">
                  <a:moveTo>
                    <a:pt x="0" y="377113"/>
                  </a:moveTo>
                  <a:lnTo>
                    <a:pt x="828001" y="377113"/>
                  </a:lnTo>
                  <a:lnTo>
                    <a:pt x="828001" y="0"/>
                  </a:lnTo>
                  <a:lnTo>
                    <a:pt x="0" y="0"/>
                  </a:lnTo>
                  <a:lnTo>
                    <a:pt x="0" y="377113"/>
                  </a:lnTo>
                  <a:close/>
                </a:path>
              </a:pathLst>
            </a:custGeom>
            <a:solidFill>
              <a:srgbClr val="7E7E7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37"/>
            <p:cNvSpPr txBox="1"/>
            <p:nvPr/>
          </p:nvSpPr>
          <p:spPr>
            <a:xfrm>
              <a:off x="1535033" y="3808940"/>
              <a:ext cx="1243763" cy="1538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-US" sz="1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Mass Market</a:t>
              </a:r>
              <a:endParaRPr b="0" i="0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7"/>
            <p:cNvSpPr/>
            <p:nvPr/>
          </p:nvSpPr>
          <p:spPr>
            <a:xfrm>
              <a:off x="5081465" y="1850560"/>
              <a:ext cx="429891" cy="42603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37"/>
            <p:cNvSpPr/>
            <p:nvPr/>
          </p:nvSpPr>
          <p:spPr>
            <a:xfrm>
              <a:off x="5097566" y="1863325"/>
              <a:ext cx="441161" cy="44678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7"/>
            <p:cNvSpPr/>
            <p:nvPr/>
          </p:nvSpPr>
          <p:spPr>
            <a:xfrm>
              <a:off x="5119572" y="1888857"/>
              <a:ext cx="297194" cy="294529"/>
            </a:xfrm>
            <a:custGeom>
              <a:rect b="b" l="l" r="r" t="t"/>
              <a:pathLst>
                <a:path extrusionOk="0" h="281305" w="281304">
                  <a:moveTo>
                    <a:pt x="140588" y="0"/>
                  </a:moveTo>
                  <a:lnTo>
                    <a:pt x="96121" y="7159"/>
                  </a:lnTo>
                  <a:lnTo>
                    <a:pt x="57524" y="27102"/>
                  </a:lnTo>
                  <a:lnTo>
                    <a:pt x="27102" y="57524"/>
                  </a:lnTo>
                  <a:lnTo>
                    <a:pt x="7159" y="96121"/>
                  </a:lnTo>
                  <a:lnTo>
                    <a:pt x="0" y="140588"/>
                  </a:lnTo>
                  <a:lnTo>
                    <a:pt x="7159" y="184994"/>
                  </a:lnTo>
                  <a:lnTo>
                    <a:pt x="27102" y="223553"/>
                  </a:lnTo>
                  <a:lnTo>
                    <a:pt x="57524" y="253956"/>
                  </a:lnTo>
                  <a:lnTo>
                    <a:pt x="96121" y="273892"/>
                  </a:lnTo>
                  <a:lnTo>
                    <a:pt x="140588" y="281050"/>
                  </a:lnTo>
                  <a:lnTo>
                    <a:pt x="184994" y="273892"/>
                  </a:lnTo>
                  <a:lnTo>
                    <a:pt x="223553" y="253956"/>
                  </a:lnTo>
                  <a:lnTo>
                    <a:pt x="253956" y="223553"/>
                  </a:lnTo>
                  <a:lnTo>
                    <a:pt x="273892" y="184994"/>
                  </a:lnTo>
                  <a:lnTo>
                    <a:pt x="281050" y="140588"/>
                  </a:lnTo>
                  <a:lnTo>
                    <a:pt x="273892" y="96121"/>
                  </a:lnTo>
                  <a:lnTo>
                    <a:pt x="253956" y="57524"/>
                  </a:lnTo>
                  <a:lnTo>
                    <a:pt x="223553" y="27102"/>
                  </a:lnTo>
                  <a:lnTo>
                    <a:pt x="184994" y="7159"/>
                  </a:lnTo>
                  <a:lnTo>
                    <a:pt x="14058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7"/>
            <p:cNvSpPr/>
            <p:nvPr/>
          </p:nvSpPr>
          <p:spPr>
            <a:xfrm>
              <a:off x="5119572" y="1888857"/>
              <a:ext cx="297194" cy="294529"/>
            </a:xfrm>
            <a:custGeom>
              <a:rect b="b" l="l" r="r" t="t"/>
              <a:pathLst>
                <a:path extrusionOk="0" h="281305" w="281304">
                  <a:moveTo>
                    <a:pt x="0" y="140588"/>
                  </a:moveTo>
                  <a:lnTo>
                    <a:pt x="7159" y="96121"/>
                  </a:lnTo>
                  <a:lnTo>
                    <a:pt x="27102" y="57524"/>
                  </a:lnTo>
                  <a:lnTo>
                    <a:pt x="57524" y="27102"/>
                  </a:lnTo>
                  <a:lnTo>
                    <a:pt x="96121" y="7159"/>
                  </a:lnTo>
                  <a:lnTo>
                    <a:pt x="140588" y="0"/>
                  </a:lnTo>
                  <a:lnTo>
                    <a:pt x="184994" y="7159"/>
                  </a:lnTo>
                  <a:lnTo>
                    <a:pt x="223553" y="27102"/>
                  </a:lnTo>
                  <a:lnTo>
                    <a:pt x="253956" y="57524"/>
                  </a:lnTo>
                  <a:lnTo>
                    <a:pt x="273892" y="96121"/>
                  </a:lnTo>
                  <a:lnTo>
                    <a:pt x="281050" y="140588"/>
                  </a:lnTo>
                  <a:lnTo>
                    <a:pt x="273892" y="184994"/>
                  </a:lnTo>
                  <a:lnTo>
                    <a:pt x="253956" y="223553"/>
                  </a:lnTo>
                  <a:lnTo>
                    <a:pt x="223553" y="253956"/>
                  </a:lnTo>
                  <a:lnTo>
                    <a:pt x="184994" y="273892"/>
                  </a:lnTo>
                  <a:lnTo>
                    <a:pt x="140588" y="281050"/>
                  </a:lnTo>
                  <a:lnTo>
                    <a:pt x="96121" y="273892"/>
                  </a:lnTo>
                  <a:lnTo>
                    <a:pt x="57524" y="253956"/>
                  </a:lnTo>
                  <a:lnTo>
                    <a:pt x="27102" y="223553"/>
                  </a:lnTo>
                  <a:lnTo>
                    <a:pt x="7159" y="184994"/>
                  </a:lnTo>
                  <a:lnTo>
                    <a:pt x="0" y="140588"/>
                  </a:lnTo>
                  <a:close/>
                </a:path>
              </a:pathLst>
            </a:cu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37"/>
            <p:cNvSpPr txBox="1"/>
            <p:nvPr/>
          </p:nvSpPr>
          <p:spPr>
            <a:xfrm>
              <a:off x="5209736" y="1936059"/>
              <a:ext cx="116730" cy="1933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37"/>
            <p:cNvSpPr/>
            <p:nvPr/>
          </p:nvSpPr>
          <p:spPr>
            <a:xfrm>
              <a:off x="1336418" y="1850560"/>
              <a:ext cx="429891" cy="426036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7"/>
            <p:cNvSpPr/>
            <p:nvPr/>
          </p:nvSpPr>
          <p:spPr>
            <a:xfrm>
              <a:off x="1352520" y="1863325"/>
              <a:ext cx="441161" cy="44678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7"/>
            <p:cNvSpPr/>
            <p:nvPr/>
          </p:nvSpPr>
          <p:spPr>
            <a:xfrm>
              <a:off x="1374135" y="1888857"/>
              <a:ext cx="297194" cy="294529"/>
            </a:xfrm>
            <a:custGeom>
              <a:rect b="b" l="l" r="r" t="t"/>
              <a:pathLst>
                <a:path extrusionOk="0" h="281305" w="281305">
                  <a:moveTo>
                    <a:pt x="140538" y="0"/>
                  </a:moveTo>
                  <a:lnTo>
                    <a:pt x="96115" y="7159"/>
                  </a:lnTo>
                  <a:lnTo>
                    <a:pt x="57535" y="27102"/>
                  </a:lnTo>
                  <a:lnTo>
                    <a:pt x="27114" y="57524"/>
                  </a:lnTo>
                  <a:lnTo>
                    <a:pt x="7164" y="96121"/>
                  </a:lnTo>
                  <a:lnTo>
                    <a:pt x="0" y="140588"/>
                  </a:lnTo>
                  <a:lnTo>
                    <a:pt x="7164" y="184994"/>
                  </a:lnTo>
                  <a:lnTo>
                    <a:pt x="27114" y="223553"/>
                  </a:lnTo>
                  <a:lnTo>
                    <a:pt x="57535" y="253956"/>
                  </a:lnTo>
                  <a:lnTo>
                    <a:pt x="96115" y="273892"/>
                  </a:lnTo>
                  <a:lnTo>
                    <a:pt x="140538" y="281050"/>
                  </a:lnTo>
                  <a:lnTo>
                    <a:pt x="184954" y="273892"/>
                  </a:lnTo>
                  <a:lnTo>
                    <a:pt x="223530" y="253956"/>
                  </a:lnTo>
                  <a:lnTo>
                    <a:pt x="253950" y="223553"/>
                  </a:lnTo>
                  <a:lnTo>
                    <a:pt x="273899" y="184994"/>
                  </a:lnTo>
                  <a:lnTo>
                    <a:pt x="281063" y="140588"/>
                  </a:lnTo>
                  <a:lnTo>
                    <a:pt x="273899" y="96121"/>
                  </a:lnTo>
                  <a:lnTo>
                    <a:pt x="253950" y="57524"/>
                  </a:lnTo>
                  <a:lnTo>
                    <a:pt x="223530" y="27102"/>
                  </a:lnTo>
                  <a:lnTo>
                    <a:pt x="184954" y="7159"/>
                  </a:lnTo>
                  <a:lnTo>
                    <a:pt x="14053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37"/>
            <p:cNvSpPr/>
            <p:nvPr/>
          </p:nvSpPr>
          <p:spPr>
            <a:xfrm>
              <a:off x="1374135" y="1888857"/>
              <a:ext cx="297194" cy="294529"/>
            </a:xfrm>
            <a:custGeom>
              <a:rect b="b" l="l" r="r" t="t"/>
              <a:pathLst>
                <a:path extrusionOk="0" h="281305" w="281305">
                  <a:moveTo>
                    <a:pt x="0" y="140588"/>
                  </a:moveTo>
                  <a:lnTo>
                    <a:pt x="7164" y="96121"/>
                  </a:lnTo>
                  <a:lnTo>
                    <a:pt x="27114" y="57524"/>
                  </a:lnTo>
                  <a:lnTo>
                    <a:pt x="57535" y="27102"/>
                  </a:lnTo>
                  <a:lnTo>
                    <a:pt x="96115" y="7159"/>
                  </a:lnTo>
                  <a:lnTo>
                    <a:pt x="140538" y="0"/>
                  </a:lnTo>
                  <a:lnTo>
                    <a:pt x="184954" y="7159"/>
                  </a:lnTo>
                  <a:lnTo>
                    <a:pt x="223530" y="27102"/>
                  </a:lnTo>
                  <a:lnTo>
                    <a:pt x="253950" y="57524"/>
                  </a:lnTo>
                  <a:lnTo>
                    <a:pt x="273899" y="96121"/>
                  </a:lnTo>
                  <a:lnTo>
                    <a:pt x="281063" y="140588"/>
                  </a:lnTo>
                  <a:lnTo>
                    <a:pt x="273899" y="184994"/>
                  </a:lnTo>
                  <a:lnTo>
                    <a:pt x="253950" y="223553"/>
                  </a:lnTo>
                  <a:lnTo>
                    <a:pt x="223530" y="253956"/>
                  </a:lnTo>
                  <a:lnTo>
                    <a:pt x="184954" y="273892"/>
                  </a:lnTo>
                  <a:lnTo>
                    <a:pt x="140538" y="281050"/>
                  </a:lnTo>
                  <a:lnTo>
                    <a:pt x="96115" y="273892"/>
                  </a:lnTo>
                  <a:lnTo>
                    <a:pt x="57535" y="253956"/>
                  </a:lnTo>
                  <a:lnTo>
                    <a:pt x="27114" y="223553"/>
                  </a:lnTo>
                  <a:lnTo>
                    <a:pt x="7164" y="184994"/>
                  </a:lnTo>
                  <a:lnTo>
                    <a:pt x="0" y="140588"/>
                  </a:lnTo>
                  <a:close/>
                </a:path>
              </a:pathLst>
            </a:cu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37"/>
            <p:cNvSpPr txBox="1"/>
            <p:nvPr/>
          </p:nvSpPr>
          <p:spPr>
            <a:xfrm>
              <a:off x="1463723" y="1936059"/>
              <a:ext cx="116730" cy="1933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7"/>
            <p:cNvSpPr/>
            <p:nvPr/>
          </p:nvSpPr>
          <p:spPr>
            <a:xfrm>
              <a:off x="1336418" y="5593936"/>
              <a:ext cx="429891" cy="426035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7"/>
            <p:cNvSpPr/>
            <p:nvPr/>
          </p:nvSpPr>
          <p:spPr>
            <a:xfrm>
              <a:off x="1352520" y="5605104"/>
              <a:ext cx="441161" cy="44678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37"/>
            <p:cNvSpPr/>
            <p:nvPr/>
          </p:nvSpPr>
          <p:spPr>
            <a:xfrm>
              <a:off x="1374135" y="5631115"/>
              <a:ext cx="297194" cy="294529"/>
            </a:xfrm>
            <a:custGeom>
              <a:rect b="b" l="l" r="r" t="t"/>
              <a:pathLst>
                <a:path extrusionOk="0" h="281304" w="281305">
                  <a:moveTo>
                    <a:pt x="140538" y="0"/>
                  </a:moveTo>
                  <a:lnTo>
                    <a:pt x="96115" y="7164"/>
                  </a:lnTo>
                  <a:lnTo>
                    <a:pt x="57535" y="27113"/>
                  </a:lnTo>
                  <a:lnTo>
                    <a:pt x="27114" y="57533"/>
                  </a:lnTo>
                  <a:lnTo>
                    <a:pt x="7164" y="96108"/>
                  </a:lnTo>
                  <a:lnTo>
                    <a:pt x="0" y="140525"/>
                  </a:lnTo>
                  <a:lnTo>
                    <a:pt x="7164" y="184948"/>
                  </a:lnTo>
                  <a:lnTo>
                    <a:pt x="27114" y="223527"/>
                  </a:lnTo>
                  <a:lnTo>
                    <a:pt x="57535" y="253949"/>
                  </a:lnTo>
                  <a:lnTo>
                    <a:pt x="96115" y="273899"/>
                  </a:lnTo>
                  <a:lnTo>
                    <a:pt x="140538" y="281063"/>
                  </a:lnTo>
                  <a:lnTo>
                    <a:pt x="184954" y="273899"/>
                  </a:lnTo>
                  <a:lnTo>
                    <a:pt x="223530" y="253949"/>
                  </a:lnTo>
                  <a:lnTo>
                    <a:pt x="253950" y="223527"/>
                  </a:lnTo>
                  <a:lnTo>
                    <a:pt x="273899" y="184948"/>
                  </a:lnTo>
                  <a:lnTo>
                    <a:pt x="281063" y="140525"/>
                  </a:lnTo>
                  <a:lnTo>
                    <a:pt x="273899" y="96108"/>
                  </a:lnTo>
                  <a:lnTo>
                    <a:pt x="253950" y="57533"/>
                  </a:lnTo>
                  <a:lnTo>
                    <a:pt x="223530" y="27113"/>
                  </a:lnTo>
                  <a:lnTo>
                    <a:pt x="184954" y="7164"/>
                  </a:lnTo>
                  <a:lnTo>
                    <a:pt x="14053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37"/>
            <p:cNvSpPr/>
            <p:nvPr/>
          </p:nvSpPr>
          <p:spPr>
            <a:xfrm>
              <a:off x="1374135" y="5631115"/>
              <a:ext cx="297194" cy="294529"/>
            </a:xfrm>
            <a:custGeom>
              <a:rect b="b" l="l" r="r" t="t"/>
              <a:pathLst>
                <a:path extrusionOk="0" h="281304" w="281305">
                  <a:moveTo>
                    <a:pt x="0" y="140525"/>
                  </a:moveTo>
                  <a:lnTo>
                    <a:pt x="7164" y="96108"/>
                  </a:lnTo>
                  <a:lnTo>
                    <a:pt x="27114" y="57533"/>
                  </a:lnTo>
                  <a:lnTo>
                    <a:pt x="57535" y="27113"/>
                  </a:lnTo>
                  <a:lnTo>
                    <a:pt x="96115" y="7164"/>
                  </a:lnTo>
                  <a:lnTo>
                    <a:pt x="140538" y="0"/>
                  </a:lnTo>
                  <a:lnTo>
                    <a:pt x="184954" y="7164"/>
                  </a:lnTo>
                  <a:lnTo>
                    <a:pt x="223530" y="27113"/>
                  </a:lnTo>
                  <a:lnTo>
                    <a:pt x="253950" y="57533"/>
                  </a:lnTo>
                  <a:lnTo>
                    <a:pt x="273899" y="96108"/>
                  </a:lnTo>
                  <a:lnTo>
                    <a:pt x="281063" y="140525"/>
                  </a:lnTo>
                  <a:lnTo>
                    <a:pt x="273899" y="184948"/>
                  </a:lnTo>
                  <a:lnTo>
                    <a:pt x="253950" y="223527"/>
                  </a:lnTo>
                  <a:lnTo>
                    <a:pt x="223530" y="253949"/>
                  </a:lnTo>
                  <a:lnTo>
                    <a:pt x="184954" y="273899"/>
                  </a:lnTo>
                  <a:lnTo>
                    <a:pt x="140538" y="281063"/>
                  </a:lnTo>
                  <a:lnTo>
                    <a:pt x="96115" y="273899"/>
                  </a:lnTo>
                  <a:lnTo>
                    <a:pt x="57535" y="253949"/>
                  </a:lnTo>
                  <a:lnTo>
                    <a:pt x="27114" y="223527"/>
                  </a:lnTo>
                  <a:lnTo>
                    <a:pt x="7164" y="184948"/>
                  </a:lnTo>
                  <a:lnTo>
                    <a:pt x="0" y="140525"/>
                  </a:lnTo>
                  <a:close/>
                </a:path>
              </a:pathLst>
            </a:cu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37"/>
            <p:cNvSpPr txBox="1"/>
            <p:nvPr/>
          </p:nvSpPr>
          <p:spPr>
            <a:xfrm>
              <a:off x="1463723" y="5679142"/>
              <a:ext cx="116730" cy="1933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37"/>
            <p:cNvSpPr/>
            <p:nvPr/>
          </p:nvSpPr>
          <p:spPr>
            <a:xfrm>
              <a:off x="5089515" y="5593936"/>
              <a:ext cx="428281" cy="426035"/>
            </a:xfrm>
            <a:prstGeom prst="rect">
              <a:avLst/>
            </a:prstGeom>
            <a:blipFill rotWithShape="1">
              <a:blip r:embed="rId8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37"/>
            <p:cNvSpPr/>
            <p:nvPr/>
          </p:nvSpPr>
          <p:spPr>
            <a:xfrm>
              <a:off x="5105618" y="5605104"/>
              <a:ext cx="441161" cy="44678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37"/>
            <p:cNvSpPr/>
            <p:nvPr/>
          </p:nvSpPr>
          <p:spPr>
            <a:xfrm>
              <a:off x="5126683" y="5631115"/>
              <a:ext cx="297194" cy="294529"/>
            </a:xfrm>
            <a:custGeom>
              <a:rect b="b" l="l" r="r" t="t"/>
              <a:pathLst>
                <a:path extrusionOk="0" h="281304" w="281304">
                  <a:moveTo>
                    <a:pt x="140462" y="0"/>
                  </a:moveTo>
                  <a:lnTo>
                    <a:pt x="96056" y="7164"/>
                  </a:lnTo>
                  <a:lnTo>
                    <a:pt x="57497" y="27113"/>
                  </a:lnTo>
                  <a:lnTo>
                    <a:pt x="27094" y="57533"/>
                  </a:lnTo>
                  <a:lnTo>
                    <a:pt x="7158" y="96108"/>
                  </a:lnTo>
                  <a:lnTo>
                    <a:pt x="0" y="140525"/>
                  </a:lnTo>
                  <a:lnTo>
                    <a:pt x="7158" y="184948"/>
                  </a:lnTo>
                  <a:lnTo>
                    <a:pt x="27094" y="223527"/>
                  </a:lnTo>
                  <a:lnTo>
                    <a:pt x="57497" y="253949"/>
                  </a:lnTo>
                  <a:lnTo>
                    <a:pt x="96056" y="273899"/>
                  </a:lnTo>
                  <a:lnTo>
                    <a:pt x="140462" y="281063"/>
                  </a:lnTo>
                  <a:lnTo>
                    <a:pt x="184929" y="273899"/>
                  </a:lnTo>
                  <a:lnTo>
                    <a:pt x="223526" y="253949"/>
                  </a:lnTo>
                  <a:lnTo>
                    <a:pt x="253948" y="223527"/>
                  </a:lnTo>
                  <a:lnTo>
                    <a:pt x="273891" y="184948"/>
                  </a:lnTo>
                  <a:lnTo>
                    <a:pt x="281050" y="140525"/>
                  </a:lnTo>
                  <a:lnTo>
                    <a:pt x="273891" y="96108"/>
                  </a:lnTo>
                  <a:lnTo>
                    <a:pt x="253948" y="57533"/>
                  </a:lnTo>
                  <a:lnTo>
                    <a:pt x="223526" y="27113"/>
                  </a:lnTo>
                  <a:lnTo>
                    <a:pt x="184929" y="7164"/>
                  </a:lnTo>
                  <a:lnTo>
                    <a:pt x="14046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37"/>
            <p:cNvSpPr/>
            <p:nvPr/>
          </p:nvSpPr>
          <p:spPr>
            <a:xfrm>
              <a:off x="5126683" y="5631115"/>
              <a:ext cx="297194" cy="294529"/>
            </a:xfrm>
            <a:custGeom>
              <a:rect b="b" l="l" r="r" t="t"/>
              <a:pathLst>
                <a:path extrusionOk="0" h="281304" w="281304">
                  <a:moveTo>
                    <a:pt x="0" y="140525"/>
                  </a:moveTo>
                  <a:lnTo>
                    <a:pt x="7158" y="96108"/>
                  </a:lnTo>
                  <a:lnTo>
                    <a:pt x="27094" y="57533"/>
                  </a:lnTo>
                  <a:lnTo>
                    <a:pt x="57497" y="27113"/>
                  </a:lnTo>
                  <a:lnTo>
                    <a:pt x="96056" y="7164"/>
                  </a:lnTo>
                  <a:lnTo>
                    <a:pt x="140462" y="0"/>
                  </a:lnTo>
                  <a:lnTo>
                    <a:pt x="184929" y="7164"/>
                  </a:lnTo>
                  <a:lnTo>
                    <a:pt x="223526" y="27113"/>
                  </a:lnTo>
                  <a:lnTo>
                    <a:pt x="253948" y="57533"/>
                  </a:lnTo>
                  <a:lnTo>
                    <a:pt x="273891" y="96108"/>
                  </a:lnTo>
                  <a:lnTo>
                    <a:pt x="281050" y="140525"/>
                  </a:lnTo>
                  <a:lnTo>
                    <a:pt x="273891" y="184948"/>
                  </a:lnTo>
                  <a:lnTo>
                    <a:pt x="253948" y="223527"/>
                  </a:lnTo>
                  <a:lnTo>
                    <a:pt x="223526" y="253949"/>
                  </a:lnTo>
                  <a:lnTo>
                    <a:pt x="184929" y="273899"/>
                  </a:lnTo>
                  <a:lnTo>
                    <a:pt x="140462" y="281063"/>
                  </a:lnTo>
                  <a:lnTo>
                    <a:pt x="96056" y="273899"/>
                  </a:lnTo>
                  <a:lnTo>
                    <a:pt x="57497" y="253949"/>
                  </a:lnTo>
                  <a:lnTo>
                    <a:pt x="27094" y="223527"/>
                  </a:lnTo>
                  <a:lnTo>
                    <a:pt x="7158" y="184948"/>
                  </a:lnTo>
                  <a:lnTo>
                    <a:pt x="0" y="140525"/>
                  </a:lnTo>
                  <a:close/>
                </a:path>
              </a:pathLst>
            </a:cu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37"/>
            <p:cNvSpPr txBox="1"/>
            <p:nvPr/>
          </p:nvSpPr>
          <p:spPr>
            <a:xfrm>
              <a:off x="5216848" y="5679142"/>
              <a:ext cx="116730" cy="1933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4</a:t>
              </a:r>
              <a:endPara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37"/>
            <p:cNvSpPr/>
            <p:nvPr/>
          </p:nvSpPr>
          <p:spPr>
            <a:xfrm>
              <a:off x="4455815" y="3694404"/>
              <a:ext cx="874810" cy="394921"/>
            </a:xfrm>
            <a:custGeom>
              <a:rect b="b" l="l" r="r" t="t"/>
              <a:pathLst>
                <a:path extrusionOk="0" h="377189" w="828039">
                  <a:moveTo>
                    <a:pt x="0" y="377113"/>
                  </a:moveTo>
                  <a:lnTo>
                    <a:pt x="828001" y="377113"/>
                  </a:lnTo>
                  <a:lnTo>
                    <a:pt x="828001" y="0"/>
                  </a:lnTo>
                  <a:lnTo>
                    <a:pt x="0" y="0"/>
                  </a:lnTo>
                  <a:lnTo>
                    <a:pt x="0" y="377113"/>
                  </a:lnTo>
                  <a:close/>
                </a:path>
              </a:pathLst>
            </a:custGeom>
            <a:solidFill>
              <a:srgbClr val="7E7E7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37"/>
            <p:cNvSpPr/>
            <p:nvPr/>
          </p:nvSpPr>
          <p:spPr>
            <a:xfrm>
              <a:off x="6077031" y="3145576"/>
              <a:ext cx="653424" cy="1158238"/>
            </a:xfrm>
            <a:custGeom>
              <a:rect b="b" l="l" r="r" t="t"/>
              <a:pathLst>
                <a:path extrusionOk="0" h="1504950" w="618489">
                  <a:moveTo>
                    <a:pt x="559562" y="0"/>
                  </a:moveTo>
                  <a:lnTo>
                    <a:pt x="58801" y="0"/>
                  </a:lnTo>
                  <a:lnTo>
                    <a:pt x="35897" y="4635"/>
                  </a:lnTo>
                  <a:lnTo>
                    <a:pt x="17208" y="17271"/>
                  </a:lnTo>
                  <a:lnTo>
                    <a:pt x="4615" y="36004"/>
                  </a:lnTo>
                  <a:lnTo>
                    <a:pt x="0" y="58927"/>
                  </a:lnTo>
                  <a:lnTo>
                    <a:pt x="0" y="1446149"/>
                  </a:lnTo>
                  <a:lnTo>
                    <a:pt x="4615" y="1469052"/>
                  </a:lnTo>
                  <a:lnTo>
                    <a:pt x="17208" y="1487741"/>
                  </a:lnTo>
                  <a:lnTo>
                    <a:pt x="35897" y="1500334"/>
                  </a:lnTo>
                  <a:lnTo>
                    <a:pt x="58801" y="1504950"/>
                  </a:lnTo>
                  <a:lnTo>
                    <a:pt x="559562" y="1504950"/>
                  </a:lnTo>
                  <a:lnTo>
                    <a:pt x="582485" y="1500334"/>
                  </a:lnTo>
                  <a:lnTo>
                    <a:pt x="601218" y="1487741"/>
                  </a:lnTo>
                  <a:lnTo>
                    <a:pt x="613854" y="1469052"/>
                  </a:lnTo>
                  <a:lnTo>
                    <a:pt x="618490" y="1446149"/>
                  </a:lnTo>
                  <a:lnTo>
                    <a:pt x="618490" y="58927"/>
                  </a:lnTo>
                  <a:lnTo>
                    <a:pt x="613854" y="36004"/>
                  </a:lnTo>
                  <a:lnTo>
                    <a:pt x="601218" y="17272"/>
                  </a:lnTo>
                  <a:lnTo>
                    <a:pt x="582485" y="4635"/>
                  </a:lnTo>
                  <a:lnTo>
                    <a:pt x="559562" y="0"/>
                  </a:lnTo>
                  <a:close/>
                </a:path>
              </a:pathLst>
            </a:custGeom>
            <a:solidFill>
              <a:srgbClr val="00A0D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37"/>
            <p:cNvSpPr/>
            <p:nvPr/>
          </p:nvSpPr>
          <p:spPr>
            <a:xfrm>
              <a:off x="6077031" y="3145576"/>
              <a:ext cx="653424" cy="1158238"/>
            </a:xfrm>
            <a:custGeom>
              <a:rect b="b" l="l" r="r" t="t"/>
              <a:pathLst>
                <a:path extrusionOk="0" h="1504950" w="618489">
                  <a:moveTo>
                    <a:pt x="0" y="58927"/>
                  </a:moveTo>
                  <a:lnTo>
                    <a:pt x="4615" y="36004"/>
                  </a:lnTo>
                  <a:lnTo>
                    <a:pt x="17208" y="17271"/>
                  </a:lnTo>
                  <a:lnTo>
                    <a:pt x="35897" y="4635"/>
                  </a:lnTo>
                  <a:lnTo>
                    <a:pt x="58801" y="0"/>
                  </a:lnTo>
                  <a:lnTo>
                    <a:pt x="559562" y="0"/>
                  </a:lnTo>
                  <a:lnTo>
                    <a:pt x="582485" y="4635"/>
                  </a:lnTo>
                  <a:lnTo>
                    <a:pt x="601218" y="17272"/>
                  </a:lnTo>
                  <a:lnTo>
                    <a:pt x="613854" y="36004"/>
                  </a:lnTo>
                  <a:lnTo>
                    <a:pt x="618490" y="58927"/>
                  </a:lnTo>
                  <a:lnTo>
                    <a:pt x="618490" y="1446149"/>
                  </a:lnTo>
                  <a:lnTo>
                    <a:pt x="613854" y="1469052"/>
                  </a:lnTo>
                  <a:lnTo>
                    <a:pt x="601218" y="1487741"/>
                  </a:lnTo>
                  <a:lnTo>
                    <a:pt x="582485" y="1500334"/>
                  </a:lnTo>
                  <a:lnTo>
                    <a:pt x="559562" y="1504950"/>
                  </a:lnTo>
                  <a:lnTo>
                    <a:pt x="58801" y="1504950"/>
                  </a:lnTo>
                  <a:lnTo>
                    <a:pt x="35897" y="1500334"/>
                  </a:lnTo>
                  <a:lnTo>
                    <a:pt x="17208" y="1487741"/>
                  </a:lnTo>
                  <a:lnTo>
                    <a:pt x="4615" y="1469052"/>
                  </a:lnTo>
                  <a:lnTo>
                    <a:pt x="0" y="1446149"/>
                  </a:lnTo>
                  <a:lnTo>
                    <a:pt x="0" y="58927"/>
                  </a:lnTo>
                  <a:close/>
                </a:path>
              </a:pathLst>
            </a:custGeom>
            <a:noFill/>
            <a:ln cap="flat" cmpd="sng" w="12675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37"/>
            <p:cNvSpPr/>
            <p:nvPr/>
          </p:nvSpPr>
          <p:spPr>
            <a:xfrm>
              <a:off x="5936417" y="3069916"/>
              <a:ext cx="383199" cy="379763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37"/>
            <p:cNvSpPr/>
            <p:nvPr/>
          </p:nvSpPr>
          <p:spPr>
            <a:xfrm>
              <a:off x="5928369" y="3058746"/>
              <a:ext cx="441161" cy="446780"/>
            </a:xfrm>
            <a:prstGeom prst="rect">
              <a:avLst/>
            </a:prstGeom>
            <a:blipFill rotWithShape="1">
              <a:blip r:embed="rId10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37"/>
            <p:cNvSpPr/>
            <p:nvPr/>
          </p:nvSpPr>
          <p:spPr>
            <a:xfrm>
              <a:off x="5973585" y="3107416"/>
              <a:ext cx="251575" cy="249319"/>
            </a:xfrm>
            <a:custGeom>
              <a:rect b="b" l="l" r="r" t="t"/>
              <a:pathLst>
                <a:path extrusionOk="0" h="238125" w="238125">
                  <a:moveTo>
                    <a:pt x="118872" y="0"/>
                  </a:moveTo>
                  <a:lnTo>
                    <a:pt x="72598" y="9338"/>
                  </a:lnTo>
                  <a:lnTo>
                    <a:pt x="34813" y="34798"/>
                  </a:lnTo>
                  <a:lnTo>
                    <a:pt x="9340" y="72544"/>
                  </a:lnTo>
                  <a:lnTo>
                    <a:pt x="0" y="118745"/>
                  </a:lnTo>
                  <a:lnTo>
                    <a:pt x="9340" y="165018"/>
                  </a:lnTo>
                  <a:lnTo>
                    <a:pt x="34813" y="202803"/>
                  </a:lnTo>
                  <a:lnTo>
                    <a:pt x="72598" y="228276"/>
                  </a:lnTo>
                  <a:lnTo>
                    <a:pt x="118872" y="237617"/>
                  </a:lnTo>
                  <a:lnTo>
                    <a:pt x="165072" y="228276"/>
                  </a:lnTo>
                  <a:lnTo>
                    <a:pt x="202818" y="202803"/>
                  </a:lnTo>
                  <a:lnTo>
                    <a:pt x="228278" y="165018"/>
                  </a:lnTo>
                  <a:lnTo>
                    <a:pt x="237616" y="118745"/>
                  </a:lnTo>
                  <a:lnTo>
                    <a:pt x="228278" y="72544"/>
                  </a:lnTo>
                  <a:lnTo>
                    <a:pt x="202818" y="34798"/>
                  </a:lnTo>
                  <a:lnTo>
                    <a:pt x="165072" y="9338"/>
                  </a:lnTo>
                  <a:lnTo>
                    <a:pt x="11887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7"/>
            <p:cNvSpPr/>
            <p:nvPr/>
          </p:nvSpPr>
          <p:spPr>
            <a:xfrm>
              <a:off x="5973585" y="3107416"/>
              <a:ext cx="251575" cy="249319"/>
            </a:xfrm>
            <a:custGeom>
              <a:rect b="b" l="l" r="r" t="t"/>
              <a:pathLst>
                <a:path extrusionOk="0" h="238125" w="238125">
                  <a:moveTo>
                    <a:pt x="0" y="118745"/>
                  </a:moveTo>
                  <a:lnTo>
                    <a:pt x="9340" y="72544"/>
                  </a:lnTo>
                  <a:lnTo>
                    <a:pt x="34813" y="34798"/>
                  </a:lnTo>
                  <a:lnTo>
                    <a:pt x="72598" y="9338"/>
                  </a:lnTo>
                  <a:lnTo>
                    <a:pt x="118872" y="0"/>
                  </a:lnTo>
                  <a:lnTo>
                    <a:pt x="165072" y="9338"/>
                  </a:lnTo>
                  <a:lnTo>
                    <a:pt x="202818" y="34798"/>
                  </a:lnTo>
                  <a:lnTo>
                    <a:pt x="228278" y="72544"/>
                  </a:lnTo>
                  <a:lnTo>
                    <a:pt x="237616" y="118745"/>
                  </a:lnTo>
                  <a:lnTo>
                    <a:pt x="228278" y="165018"/>
                  </a:lnTo>
                  <a:lnTo>
                    <a:pt x="202818" y="202803"/>
                  </a:lnTo>
                  <a:lnTo>
                    <a:pt x="165072" y="228276"/>
                  </a:lnTo>
                  <a:lnTo>
                    <a:pt x="118872" y="237617"/>
                  </a:lnTo>
                  <a:lnTo>
                    <a:pt x="72598" y="228276"/>
                  </a:lnTo>
                  <a:lnTo>
                    <a:pt x="34813" y="202803"/>
                  </a:lnTo>
                  <a:lnTo>
                    <a:pt x="9340" y="165018"/>
                  </a:lnTo>
                  <a:lnTo>
                    <a:pt x="0" y="118745"/>
                  </a:lnTo>
                  <a:close/>
                </a:path>
              </a:pathLst>
            </a:cu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37"/>
            <p:cNvSpPr txBox="1"/>
            <p:nvPr/>
          </p:nvSpPr>
          <p:spPr>
            <a:xfrm>
              <a:off x="6041208" y="3132147"/>
              <a:ext cx="116730" cy="1933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37"/>
            <p:cNvSpPr/>
            <p:nvPr/>
          </p:nvSpPr>
          <p:spPr>
            <a:xfrm>
              <a:off x="6077031" y="4591207"/>
              <a:ext cx="653424" cy="1394857"/>
            </a:xfrm>
            <a:custGeom>
              <a:rect b="b" l="l" r="r" t="t"/>
              <a:pathLst>
                <a:path extrusionOk="0" h="1332229" w="618489">
                  <a:moveTo>
                    <a:pt x="559562" y="0"/>
                  </a:moveTo>
                  <a:lnTo>
                    <a:pt x="58801" y="0"/>
                  </a:lnTo>
                  <a:lnTo>
                    <a:pt x="35897" y="4615"/>
                  </a:lnTo>
                  <a:lnTo>
                    <a:pt x="17208" y="17208"/>
                  </a:lnTo>
                  <a:lnTo>
                    <a:pt x="4615" y="35897"/>
                  </a:lnTo>
                  <a:lnTo>
                    <a:pt x="0" y="58800"/>
                  </a:lnTo>
                  <a:lnTo>
                    <a:pt x="0" y="1273060"/>
                  </a:lnTo>
                  <a:lnTo>
                    <a:pt x="4615" y="1295976"/>
                  </a:lnTo>
                  <a:lnTo>
                    <a:pt x="17208" y="1314691"/>
                  </a:lnTo>
                  <a:lnTo>
                    <a:pt x="35897" y="1327310"/>
                  </a:lnTo>
                  <a:lnTo>
                    <a:pt x="58801" y="1331937"/>
                  </a:lnTo>
                  <a:lnTo>
                    <a:pt x="559562" y="1331937"/>
                  </a:lnTo>
                  <a:lnTo>
                    <a:pt x="582485" y="1327310"/>
                  </a:lnTo>
                  <a:lnTo>
                    <a:pt x="601218" y="1314691"/>
                  </a:lnTo>
                  <a:lnTo>
                    <a:pt x="613854" y="1295976"/>
                  </a:lnTo>
                  <a:lnTo>
                    <a:pt x="618490" y="1273060"/>
                  </a:lnTo>
                  <a:lnTo>
                    <a:pt x="618490" y="58800"/>
                  </a:lnTo>
                  <a:lnTo>
                    <a:pt x="613854" y="35897"/>
                  </a:lnTo>
                  <a:lnTo>
                    <a:pt x="601218" y="17208"/>
                  </a:lnTo>
                  <a:lnTo>
                    <a:pt x="582485" y="4615"/>
                  </a:lnTo>
                  <a:lnTo>
                    <a:pt x="559562" y="0"/>
                  </a:lnTo>
                  <a:close/>
                </a:path>
              </a:pathLst>
            </a:custGeom>
            <a:solidFill>
              <a:srgbClr val="00277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7"/>
            <p:cNvSpPr/>
            <p:nvPr/>
          </p:nvSpPr>
          <p:spPr>
            <a:xfrm>
              <a:off x="5936417" y="4515281"/>
              <a:ext cx="383199" cy="379763"/>
            </a:xfrm>
            <a:prstGeom prst="rect">
              <a:avLst/>
            </a:prstGeom>
            <a:blipFill rotWithShape="1">
              <a:blip r:embed="rId11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7"/>
            <p:cNvSpPr/>
            <p:nvPr/>
          </p:nvSpPr>
          <p:spPr>
            <a:xfrm>
              <a:off x="5928369" y="4504112"/>
              <a:ext cx="441161" cy="446779"/>
            </a:xfrm>
            <a:prstGeom prst="rect">
              <a:avLst/>
            </a:prstGeom>
            <a:blipFill rotWithShape="1">
              <a:blip r:embed="rId1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37"/>
            <p:cNvSpPr/>
            <p:nvPr/>
          </p:nvSpPr>
          <p:spPr>
            <a:xfrm>
              <a:off x="5973585" y="4552914"/>
              <a:ext cx="251575" cy="249319"/>
            </a:xfrm>
            <a:custGeom>
              <a:rect b="b" l="l" r="r" t="t"/>
              <a:pathLst>
                <a:path extrusionOk="0" h="238125" w="238125">
                  <a:moveTo>
                    <a:pt x="118872" y="0"/>
                  </a:moveTo>
                  <a:lnTo>
                    <a:pt x="72598" y="9338"/>
                  </a:lnTo>
                  <a:lnTo>
                    <a:pt x="34813" y="34797"/>
                  </a:lnTo>
                  <a:lnTo>
                    <a:pt x="9340" y="72544"/>
                  </a:lnTo>
                  <a:lnTo>
                    <a:pt x="0" y="118744"/>
                  </a:lnTo>
                  <a:lnTo>
                    <a:pt x="9340" y="165018"/>
                  </a:lnTo>
                  <a:lnTo>
                    <a:pt x="34813" y="202803"/>
                  </a:lnTo>
                  <a:lnTo>
                    <a:pt x="72598" y="228276"/>
                  </a:lnTo>
                  <a:lnTo>
                    <a:pt x="118872" y="237616"/>
                  </a:lnTo>
                  <a:lnTo>
                    <a:pt x="165072" y="228276"/>
                  </a:lnTo>
                  <a:lnTo>
                    <a:pt x="202818" y="202803"/>
                  </a:lnTo>
                  <a:lnTo>
                    <a:pt x="228278" y="165018"/>
                  </a:lnTo>
                  <a:lnTo>
                    <a:pt x="237616" y="118744"/>
                  </a:lnTo>
                  <a:lnTo>
                    <a:pt x="228278" y="72544"/>
                  </a:lnTo>
                  <a:lnTo>
                    <a:pt x="202818" y="34797"/>
                  </a:lnTo>
                  <a:lnTo>
                    <a:pt x="165072" y="9338"/>
                  </a:lnTo>
                  <a:lnTo>
                    <a:pt x="11887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37"/>
            <p:cNvSpPr/>
            <p:nvPr/>
          </p:nvSpPr>
          <p:spPr>
            <a:xfrm>
              <a:off x="5973585" y="4552914"/>
              <a:ext cx="251575" cy="249319"/>
            </a:xfrm>
            <a:custGeom>
              <a:rect b="b" l="l" r="r" t="t"/>
              <a:pathLst>
                <a:path extrusionOk="0" h="238125" w="238125">
                  <a:moveTo>
                    <a:pt x="0" y="118744"/>
                  </a:moveTo>
                  <a:lnTo>
                    <a:pt x="9340" y="72544"/>
                  </a:lnTo>
                  <a:lnTo>
                    <a:pt x="34813" y="34797"/>
                  </a:lnTo>
                  <a:lnTo>
                    <a:pt x="72598" y="9338"/>
                  </a:lnTo>
                  <a:lnTo>
                    <a:pt x="118872" y="0"/>
                  </a:lnTo>
                  <a:lnTo>
                    <a:pt x="165072" y="9338"/>
                  </a:lnTo>
                  <a:lnTo>
                    <a:pt x="202818" y="34797"/>
                  </a:lnTo>
                  <a:lnTo>
                    <a:pt x="228278" y="72544"/>
                  </a:lnTo>
                  <a:lnTo>
                    <a:pt x="237616" y="118744"/>
                  </a:lnTo>
                  <a:lnTo>
                    <a:pt x="228278" y="165018"/>
                  </a:lnTo>
                  <a:lnTo>
                    <a:pt x="202818" y="202803"/>
                  </a:lnTo>
                  <a:lnTo>
                    <a:pt x="165072" y="228276"/>
                  </a:lnTo>
                  <a:lnTo>
                    <a:pt x="118872" y="237616"/>
                  </a:lnTo>
                  <a:lnTo>
                    <a:pt x="72598" y="228276"/>
                  </a:lnTo>
                  <a:lnTo>
                    <a:pt x="34813" y="202803"/>
                  </a:lnTo>
                  <a:lnTo>
                    <a:pt x="9340" y="165018"/>
                  </a:lnTo>
                  <a:lnTo>
                    <a:pt x="0" y="118744"/>
                  </a:lnTo>
                  <a:close/>
                </a:path>
              </a:pathLst>
            </a:cu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37"/>
            <p:cNvSpPr txBox="1"/>
            <p:nvPr/>
          </p:nvSpPr>
          <p:spPr>
            <a:xfrm>
              <a:off x="6041208" y="4578177"/>
              <a:ext cx="116730" cy="1933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7"/>
            <p:cNvSpPr/>
            <p:nvPr/>
          </p:nvSpPr>
          <p:spPr>
            <a:xfrm>
              <a:off x="6077031" y="1673044"/>
              <a:ext cx="653424" cy="1267625"/>
            </a:xfrm>
            <a:custGeom>
              <a:rect b="b" l="l" r="r" t="t"/>
              <a:pathLst>
                <a:path extrusionOk="0" h="864235" w="618489">
                  <a:moveTo>
                    <a:pt x="559562" y="0"/>
                  </a:moveTo>
                  <a:lnTo>
                    <a:pt x="58801" y="0"/>
                  </a:lnTo>
                  <a:lnTo>
                    <a:pt x="35897" y="4615"/>
                  </a:lnTo>
                  <a:lnTo>
                    <a:pt x="17208" y="17208"/>
                  </a:lnTo>
                  <a:lnTo>
                    <a:pt x="4615" y="35897"/>
                  </a:lnTo>
                  <a:lnTo>
                    <a:pt x="0" y="58800"/>
                  </a:lnTo>
                  <a:lnTo>
                    <a:pt x="0" y="805053"/>
                  </a:lnTo>
                  <a:lnTo>
                    <a:pt x="4615" y="827976"/>
                  </a:lnTo>
                  <a:lnTo>
                    <a:pt x="17208" y="846709"/>
                  </a:lnTo>
                  <a:lnTo>
                    <a:pt x="35897" y="859345"/>
                  </a:lnTo>
                  <a:lnTo>
                    <a:pt x="58801" y="863981"/>
                  </a:lnTo>
                  <a:lnTo>
                    <a:pt x="559562" y="863981"/>
                  </a:lnTo>
                  <a:lnTo>
                    <a:pt x="582485" y="859345"/>
                  </a:lnTo>
                  <a:lnTo>
                    <a:pt x="601218" y="846709"/>
                  </a:lnTo>
                  <a:lnTo>
                    <a:pt x="613854" y="827976"/>
                  </a:lnTo>
                  <a:lnTo>
                    <a:pt x="618490" y="805053"/>
                  </a:lnTo>
                  <a:lnTo>
                    <a:pt x="618490" y="58800"/>
                  </a:lnTo>
                  <a:lnTo>
                    <a:pt x="613854" y="35897"/>
                  </a:lnTo>
                  <a:lnTo>
                    <a:pt x="601218" y="17208"/>
                  </a:lnTo>
                  <a:lnTo>
                    <a:pt x="582485" y="4615"/>
                  </a:lnTo>
                  <a:lnTo>
                    <a:pt x="559562" y="0"/>
                  </a:lnTo>
                  <a:close/>
                </a:path>
              </a:pathLst>
            </a:custGeom>
            <a:solidFill>
              <a:srgbClr val="81BB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7"/>
            <p:cNvSpPr/>
            <p:nvPr/>
          </p:nvSpPr>
          <p:spPr>
            <a:xfrm>
              <a:off x="6077031" y="1673045"/>
              <a:ext cx="653424" cy="1267624"/>
            </a:xfrm>
            <a:custGeom>
              <a:rect b="b" l="l" r="r" t="t"/>
              <a:pathLst>
                <a:path extrusionOk="0" h="864235" w="618489">
                  <a:moveTo>
                    <a:pt x="0" y="58800"/>
                  </a:moveTo>
                  <a:lnTo>
                    <a:pt x="4615" y="35897"/>
                  </a:lnTo>
                  <a:lnTo>
                    <a:pt x="17208" y="17208"/>
                  </a:lnTo>
                  <a:lnTo>
                    <a:pt x="35897" y="4615"/>
                  </a:lnTo>
                  <a:lnTo>
                    <a:pt x="58801" y="0"/>
                  </a:lnTo>
                  <a:lnTo>
                    <a:pt x="559562" y="0"/>
                  </a:lnTo>
                  <a:lnTo>
                    <a:pt x="582485" y="4615"/>
                  </a:lnTo>
                  <a:lnTo>
                    <a:pt x="601218" y="17208"/>
                  </a:lnTo>
                  <a:lnTo>
                    <a:pt x="613854" y="35897"/>
                  </a:lnTo>
                  <a:lnTo>
                    <a:pt x="618490" y="58800"/>
                  </a:lnTo>
                  <a:lnTo>
                    <a:pt x="618490" y="805053"/>
                  </a:lnTo>
                  <a:lnTo>
                    <a:pt x="613854" y="827976"/>
                  </a:lnTo>
                  <a:lnTo>
                    <a:pt x="601218" y="846709"/>
                  </a:lnTo>
                  <a:lnTo>
                    <a:pt x="582485" y="859345"/>
                  </a:lnTo>
                  <a:lnTo>
                    <a:pt x="559562" y="863981"/>
                  </a:lnTo>
                  <a:lnTo>
                    <a:pt x="58801" y="863981"/>
                  </a:lnTo>
                  <a:lnTo>
                    <a:pt x="35897" y="859345"/>
                  </a:lnTo>
                  <a:lnTo>
                    <a:pt x="17208" y="846709"/>
                  </a:lnTo>
                  <a:lnTo>
                    <a:pt x="4615" y="827976"/>
                  </a:lnTo>
                  <a:lnTo>
                    <a:pt x="0" y="805053"/>
                  </a:lnTo>
                  <a:lnTo>
                    <a:pt x="0" y="58800"/>
                  </a:lnTo>
                  <a:close/>
                </a:path>
              </a:pathLst>
            </a:custGeom>
            <a:noFill/>
            <a:ln cap="flat" cmpd="sng" w="12700">
              <a:solidFill>
                <a:srgbClr val="A6A6A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7"/>
            <p:cNvSpPr txBox="1"/>
            <p:nvPr/>
          </p:nvSpPr>
          <p:spPr>
            <a:xfrm>
              <a:off x="6180211" y="1923177"/>
              <a:ext cx="514019" cy="8463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Mass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Market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With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High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Variety</a:t>
              </a:r>
              <a:endParaRPr b="0" i="0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37"/>
            <p:cNvSpPr/>
            <p:nvPr/>
          </p:nvSpPr>
          <p:spPr>
            <a:xfrm>
              <a:off x="5936417" y="1596852"/>
              <a:ext cx="383199" cy="381358"/>
            </a:xfrm>
            <a:prstGeom prst="rect">
              <a:avLst/>
            </a:prstGeom>
            <a:blipFill rotWithShape="1">
              <a:blip r:embed="rId1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37"/>
            <p:cNvSpPr/>
            <p:nvPr/>
          </p:nvSpPr>
          <p:spPr>
            <a:xfrm>
              <a:off x="5928369" y="1585684"/>
              <a:ext cx="441161" cy="446780"/>
            </a:xfrm>
            <a:prstGeom prst="rect">
              <a:avLst/>
            </a:prstGeom>
            <a:blipFill rotWithShape="1">
              <a:blip r:embed="rId1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37"/>
            <p:cNvSpPr/>
            <p:nvPr/>
          </p:nvSpPr>
          <p:spPr>
            <a:xfrm>
              <a:off x="5973585" y="1634751"/>
              <a:ext cx="251575" cy="249319"/>
            </a:xfrm>
            <a:custGeom>
              <a:rect b="b" l="l" r="r" t="t"/>
              <a:pathLst>
                <a:path extrusionOk="0" h="238125" w="238125">
                  <a:moveTo>
                    <a:pt x="118872" y="0"/>
                  </a:moveTo>
                  <a:lnTo>
                    <a:pt x="72598" y="9340"/>
                  </a:lnTo>
                  <a:lnTo>
                    <a:pt x="34813" y="34813"/>
                  </a:lnTo>
                  <a:lnTo>
                    <a:pt x="9340" y="72598"/>
                  </a:lnTo>
                  <a:lnTo>
                    <a:pt x="0" y="118872"/>
                  </a:lnTo>
                  <a:lnTo>
                    <a:pt x="9340" y="165072"/>
                  </a:lnTo>
                  <a:lnTo>
                    <a:pt x="34813" y="202819"/>
                  </a:lnTo>
                  <a:lnTo>
                    <a:pt x="72598" y="228278"/>
                  </a:lnTo>
                  <a:lnTo>
                    <a:pt x="118872" y="237617"/>
                  </a:lnTo>
                  <a:lnTo>
                    <a:pt x="165072" y="228278"/>
                  </a:lnTo>
                  <a:lnTo>
                    <a:pt x="202818" y="202819"/>
                  </a:lnTo>
                  <a:lnTo>
                    <a:pt x="228278" y="165072"/>
                  </a:lnTo>
                  <a:lnTo>
                    <a:pt x="237616" y="118872"/>
                  </a:lnTo>
                  <a:lnTo>
                    <a:pt x="228278" y="72598"/>
                  </a:lnTo>
                  <a:lnTo>
                    <a:pt x="202818" y="34813"/>
                  </a:lnTo>
                  <a:lnTo>
                    <a:pt x="165072" y="9340"/>
                  </a:lnTo>
                  <a:lnTo>
                    <a:pt x="118872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37"/>
            <p:cNvSpPr/>
            <p:nvPr/>
          </p:nvSpPr>
          <p:spPr>
            <a:xfrm>
              <a:off x="5973585" y="1634751"/>
              <a:ext cx="251575" cy="249319"/>
            </a:xfrm>
            <a:custGeom>
              <a:rect b="b" l="l" r="r" t="t"/>
              <a:pathLst>
                <a:path extrusionOk="0" h="238125" w="238125">
                  <a:moveTo>
                    <a:pt x="0" y="118872"/>
                  </a:moveTo>
                  <a:lnTo>
                    <a:pt x="9340" y="72598"/>
                  </a:lnTo>
                  <a:lnTo>
                    <a:pt x="34813" y="34813"/>
                  </a:lnTo>
                  <a:lnTo>
                    <a:pt x="72598" y="9340"/>
                  </a:lnTo>
                  <a:lnTo>
                    <a:pt x="118872" y="0"/>
                  </a:lnTo>
                  <a:lnTo>
                    <a:pt x="165072" y="9340"/>
                  </a:lnTo>
                  <a:lnTo>
                    <a:pt x="202818" y="34813"/>
                  </a:lnTo>
                  <a:lnTo>
                    <a:pt x="228278" y="72598"/>
                  </a:lnTo>
                  <a:lnTo>
                    <a:pt x="237616" y="118872"/>
                  </a:lnTo>
                  <a:lnTo>
                    <a:pt x="228278" y="165072"/>
                  </a:lnTo>
                  <a:lnTo>
                    <a:pt x="202818" y="202819"/>
                  </a:lnTo>
                  <a:lnTo>
                    <a:pt x="165072" y="228278"/>
                  </a:lnTo>
                  <a:lnTo>
                    <a:pt x="118872" y="237617"/>
                  </a:lnTo>
                  <a:lnTo>
                    <a:pt x="72598" y="228278"/>
                  </a:lnTo>
                  <a:lnTo>
                    <a:pt x="34813" y="202819"/>
                  </a:lnTo>
                  <a:lnTo>
                    <a:pt x="9340" y="165072"/>
                  </a:lnTo>
                  <a:lnTo>
                    <a:pt x="0" y="118872"/>
                  </a:lnTo>
                  <a:close/>
                </a:path>
              </a:pathLst>
            </a:cu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37"/>
            <p:cNvSpPr txBox="1"/>
            <p:nvPr/>
          </p:nvSpPr>
          <p:spPr>
            <a:xfrm>
              <a:off x="6041208" y="1659083"/>
              <a:ext cx="116730" cy="1933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37"/>
            <p:cNvSpPr/>
            <p:nvPr/>
          </p:nvSpPr>
          <p:spPr>
            <a:xfrm>
              <a:off x="6819546" y="3016329"/>
              <a:ext cx="3967506" cy="0"/>
            </a:xfrm>
            <a:custGeom>
              <a:rect b="b" l="l" r="r" t="t"/>
              <a:pathLst>
                <a:path extrusionOk="0" h="120000" w="3755390">
                  <a:moveTo>
                    <a:pt x="0" y="0"/>
                  </a:moveTo>
                  <a:lnTo>
                    <a:pt x="3755262" y="0"/>
                  </a:lnTo>
                </a:path>
              </a:pathLst>
            </a:custGeom>
            <a:noFill/>
            <a:ln cap="flat" cmpd="sng" w="9525">
              <a:solidFill>
                <a:srgbClr val="A6A6A6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37"/>
            <p:cNvSpPr txBox="1"/>
            <p:nvPr/>
          </p:nvSpPr>
          <p:spPr>
            <a:xfrm>
              <a:off x="1574149" y="2654065"/>
              <a:ext cx="1392880" cy="1611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-US" sz="1000" u="none" cap="none" strike="noStrike">
                  <a:solidFill>
                    <a:srgbClr val="303030"/>
                  </a:solidFill>
                  <a:latin typeface="Calibri"/>
                  <a:ea typeface="Calibri"/>
                  <a:cs typeface="Calibri"/>
                  <a:sym typeface="Calibri"/>
                </a:rPr>
                <a:t>The Bread Blue</a:t>
              </a:r>
              <a:endParaRPr b="0" i="0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37"/>
            <p:cNvSpPr/>
            <p:nvPr/>
          </p:nvSpPr>
          <p:spPr>
            <a:xfrm>
              <a:off x="2013327" y="2425126"/>
              <a:ext cx="185830" cy="184164"/>
            </a:xfrm>
            <a:custGeom>
              <a:rect b="b" l="l" r="r" t="t"/>
              <a:pathLst>
                <a:path extrusionOk="0" h="175894" w="175894">
                  <a:moveTo>
                    <a:pt x="87845" y="0"/>
                  </a:moveTo>
                  <a:lnTo>
                    <a:pt x="53653" y="6909"/>
                  </a:lnTo>
                  <a:lnTo>
                    <a:pt x="25730" y="25749"/>
                  </a:lnTo>
                  <a:lnTo>
                    <a:pt x="6903" y="53685"/>
                  </a:lnTo>
                  <a:lnTo>
                    <a:pt x="0" y="87884"/>
                  </a:lnTo>
                  <a:lnTo>
                    <a:pt x="6903" y="122082"/>
                  </a:lnTo>
                  <a:lnTo>
                    <a:pt x="25730" y="150018"/>
                  </a:lnTo>
                  <a:lnTo>
                    <a:pt x="53653" y="168858"/>
                  </a:lnTo>
                  <a:lnTo>
                    <a:pt x="87845" y="175768"/>
                  </a:lnTo>
                  <a:lnTo>
                    <a:pt x="122038" y="168858"/>
                  </a:lnTo>
                  <a:lnTo>
                    <a:pt x="149961" y="150018"/>
                  </a:lnTo>
                  <a:lnTo>
                    <a:pt x="168788" y="122082"/>
                  </a:lnTo>
                  <a:lnTo>
                    <a:pt x="175691" y="87884"/>
                  </a:lnTo>
                  <a:lnTo>
                    <a:pt x="168788" y="53685"/>
                  </a:lnTo>
                  <a:lnTo>
                    <a:pt x="149961" y="25749"/>
                  </a:lnTo>
                  <a:lnTo>
                    <a:pt x="122038" y="6909"/>
                  </a:lnTo>
                  <a:lnTo>
                    <a:pt x="87845" y="0"/>
                  </a:lnTo>
                  <a:close/>
                </a:path>
              </a:pathLst>
            </a:custGeom>
            <a:solidFill>
              <a:srgbClr val="92D3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37"/>
            <p:cNvSpPr/>
            <p:nvPr/>
          </p:nvSpPr>
          <p:spPr>
            <a:xfrm>
              <a:off x="3632393" y="2619660"/>
              <a:ext cx="1890300" cy="550500"/>
            </a:xfrm>
            <a:prstGeom prst="rect">
              <a:avLst/>
            </a:prstGeom>
            <a:blipFill rotWithShape="1">
              <a:blip r:embed="rId1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37"/>
            <p:cNvSpPr/>
            <p:nvPr/>
          </p:nvSpPr>
          <p:spPr>
            <a:xfrm>
              <a:off x="2987288" y="1410563"/>
              <a:ext cx="874810" cy="394921"/>
            </a:xfrm>
            <a:custGeom>
              <a:rect b="b" l="l" r="r" t="t"/>
              <a:pathLst>
                <a:path extrusionOk="0" h="377189" w="828039">
                  <a:moveTo>
                    <a:pt x="0" y="377113"/>
                  </a:moveTo>
                  <a:lnTo>
                    <a:pt x="828001" y="377113"/>
                  </a:lnTo>
                  <a:lnTo>
                    <a:pt x="828001" y="0"/>
                  </a:lnTo>
                  <a:lnTo>
                    <a:pt x="0" y="0"/>
                  </a:lnTo>
                  <a:lnTo>
                    <a:pt x="0" y="377113"/>
                  </a:lnTo>
                  <a:close/>
                </a:path>
              </a:pathLst>
            </a:custGeom>
            <a:solidFill>
              <a:srgbClr val="7E7E7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37"/>
            <p:cNvSpPr txBox="1"/>
            <p:nvPr/>
          </p:nvSpPr>
          <p:spPr>
            <a:xfrm>
              <a:off x="3188952" y="1525636"/>
              <a:ext cx="472961" cy="1611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-US" sz="1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Variety</a:t>
              </a:r>
              <a:endParaRPr b="0" i="0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37"/>
            <p:cNvSpPr txBox="1"/>
            <p:nvPr/>
          </p:nvSpPr>
          <p:spPr>
            <a:xfrm>
              <a:off x="4504801" y="3752878"/>
              <a:ext cx="1243763" cy="1538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-US" sz="1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Exclusive to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-US" sz="10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Vegan</a:t>
              </a:r>
              <a:endParaRPr b="0" i="0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37"/>
            <p:cNvSpPr/>
            <p:nvPr/>
          </p:nvSpPr>
          <p:spPr>
            <a:xfrm>
              <a:off x="1727194" y="4404870"/>
              <a:ext cx="185562" cy="183897"/>
            </a:xfrm>
            <a:prstGeom prst="rect">
              <a:avLst/>
            </a:prstGeom>
            <a:blipFill rotWithShape="1">
              <a:blip r:embed="rId1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37"/>
            <p:cNvSpPr txBox="1"/>
            <p:nvPr/>
          </p:nvSpPr>
          <p:spPr>
            <a:xfrm>
              <a:off x="1555554" y="4605497"/>
              <a:ext cx="880510" cy="1538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15240" lvl="0" marL="12700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-US" sz="1000" u="none" cap="none" strike="noStrike">
                  <a:solidFill>
                    <a:srgbClr val="303030"/>
                  </a:solidFill>
                  <a:latin typeface="Calibri"/>
                  <a:ea typeface="Calibri"/>
                  <a:cs typeface="Calibri"/>
                  <a:sym typeface="Calibri"/>
                </a:rPr>
                <a:t>Magnut</a:t>
              </a:r>
              <a:endParaRPr b="0" i="0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37"/>
            <p:cNvSpPr/>
            <p:nvPr/>
          </p:nvSpPr>
          <p:spPr>
            <a:xfrm>
              <a:off x="2618743" y="3104468"/>
              <a:ext cx="185562" cy="183897"/>
            </a:xfrm>
            <a:prstGeom prst="rect">
              <a:avLst/>
            </a:prstGeom>
            <a:blipFill rotWithShape="1">
              <a:blip r:embed="rId1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37"/>
            <p:cNvSpPr txBox="1"/>
            <p:nvPr/>
          </p:nvSpPr>
          <p:spPr>
            <a:xfrm>
              <a:off x="2305788" y="3317288"/>
              <a:ext cx="880510" cy="1538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15240" lvl="0" marL="12700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-US" sz="1000" u="none" cap="none" strike="noStrike">
                  <a:solidFill>
                    <a:srgbClr val="303030"/>
                  </a:solidFill>
                  <a:latin typeface="Calibri"/>
                  <a:ea typeface="Calibri"/>
                  <a:cs typeface="Calibri"/>
                  <a:sym typeface="Calibri"/>
                </a:rPr>
                <a:t>Yummyyomeal</a:t>
              </a:r>
              <a:endParaRPr b="0" i="0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37"/>
            <p:cNvSpPr/>
            <p:nvPr/>
          </p:nvSpPr>
          <p:spPr>
            <a:xfrm>
              <a:off x="4250396" y="3250439"/>
              <a:ext cx="185562" cy="183897"/>
            </a:xfrm>
            <a:prstGeom prst="rect">
              <a:avLst/>
            </a:prstGeom>
            <a:blipFill rotWithShape="1">
              <a:blip r:embed="rId1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37"/>
            <p:cNvSpPr txBox="1"/>
            <p:nvPr/>
          </p:nvSpPr>
          <p:spPr>
            <a:xfrm>
              <a:off x="3998602" y="3471899"/>
              <a:ext cx="880510" cy="1538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15240" lvl="0" marL="12700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-US" sz="1000" u="none" cap="none" strike="noStrike">
                  <a:solidFill>
                    <a:srgbClr val="303030"/>
                  </a:solidFill>
                  <a:latin typeface="Calibri"/>
                  <a:ea typeface="Calibri"/>
                  <a:cs typeface="Calibri"/>
                  <a:sym typeface="Calibri"/>
                </a:rPr>
                <a:t>Soul Bread</a:t>
              </a:r>
              <a:endParaRPr b="0" i="0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37"/>
            <p:cNvSpPr/>
            <p:nvPr/>
          </p:nvSpPr>
          <p:spPr>
            <a:xfrm>
              <a:off x="4083994" y="4165618"/>
              <a:ext cx="185562" cy="183897"/>
            </a:xfrm>
            <a:prstGeom prst="rect">
              <a:avLst/>
            </a:prstGeom>
            <a:blipFill rotWithShape="1">
              <a:blip r:embed="rId1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37"/>
            <p:cNvSpPr txBox="1"/>
            <p:nvPr/>
          </p:nvSpPr>
          <p:spPr>
            <a:xfrm>
              <a:off x="3832151" y="4387078"/>
              <a:ext cx="880510" cy="1538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15240" lvl="0" marL="12700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-US" sz="1000" u="none" cap="none" strike="noStrike">
                  <a:solidFill>
                    <a:srgbClr val="303030"/>
                  </a:solidFill>
                  <a:latin typeface="Calibri"/>
                  <a:ea typeface="Calibri"/>
                  <a:cs typeface="Calibri"/>
                  <a:sym typeface="Calibri"/>
                </a:rPr>
                <a:t>Pan Honesta</a:t>
              </a:r>
              <a:endParaRPr b="0" i="0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37"/>
            <p:cNvSpPr/>
            <p:nvPr/>
          </p:nvSpPr>
          <p:spPr>
            <a:xfrm>
              <a:off x="2481423" y="5191768"/>
              <a:ext cx="185562" cy="183897"/>
            </a:xfrm>
            <a:prstGeom prst="rect">
              <a:avLst/>
            </a:prstGeom>
            <a:blipFill rotWithShape="1">
              <a:blip r:embed="rId1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37"/>
            <p:cNvSpPr txBox="1"/>
            <p:nvPr/>
          </p:nvSpPr>
          <p:spPr>
            <a:xfrm>
              <a:off x="2256733" y="5435987"/>
              <a:ext cx="880510" cy="1538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15240" lvl="0" marL="12700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-US" sz="1000" u="none" cap="none" strike="noStrike">
                  <a:solidFill>
                    <a:srgbClr val="303030"/>
                  </a:solidFill>
                  <a:latin typeface="Calibri"/>
                  <a:ea typeface="Calibri"/>
                  <a:cs typeface="Calibri"/>
                  <a:sym typeface="Calibri"/>
                </a:rPr>
                <a:t>Mud Scone</a:t>
              </a:r>
              <a:endParaRPr b="0" i="0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37"/>
            <p:cNvSpPr txBox="1"/>
            <p:nvPr/>
          </p:nvSpPr>
          <p:spPr>
            <a:xfrm>
              <a:off x="6174023" y="3373294"/>
              <a:ext cx="514019" cy="8463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Mass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Market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With 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Low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variety</a:t>
              </a:r>
              <a:endParaRPr b="0" i="0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37"/>
            <p:cNvSpPr txBox="1"/>
            <p:nvPr/>
          </p:nvSpPr>
          <p:spPr>
            <a:xfrm>
              <a:off x="6146198" y="4962060"/>
              <a:ext cx="580971" cy="5078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Vegan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Oriented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2700" marR="508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-US" sz="11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Market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37"/>
            <p:cNvSpPr txBox="1"/>
            <p:nvPr/>
          </p:nvSpPr>
          <p:spPr>
            <a:xfrm>
              <a:off x="6863690" y="1937708"/>
              <a:ext cx="3879218" cy="9454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285750" lvl="0" marL="297815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Provides a wide range of vegan food  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0" marL="297815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Doesn’t t</a:t>
              </a: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arget only vegans but also people who are interested in eating healthy food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37"/>
            <p:cNvSpPr txBox="1"/>
            <p:nvPr/>
          </p:nvSpPr>
          <p:spPr>
            <a:xfrm>
              <a:off x="6863690" y="3273786"/>
              <a:ext cx="3879218" cy="12311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285750" lvl="0" marL="297815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Provides limited vegan food category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0" marL="297815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Focused on certain food category</a:t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0" marL="297815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Targets general customers who are interested in eating healthy food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88900" lvl="0" marL="100965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37"/>
            <p:cNvSpPr txBox="1"/>
            <p:nvPr/>
          </p:nvSpPr>
          <p:spPr>
            <a:xfrm>
              <a:off x="6871069" y="4820434"/>
              <a:ext cx="3879218" cy="12311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-285750" lvl="0" marL="297815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Focused on targeting vegan/vegetarian customers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85750" lvl="0" marL="297815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Popular among neighbors but not well known to the public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88900" lvl="0" marL="100965" marR="508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37"/>
            <p:cNvSpPr/>
            <p:nvPr/>
          </p:nvSpPr>
          <p:spPr>
            <a:xfrm>
              <a:off x="7198763" y="5701197"/>
              <a:ext cx="441161" cy="446779"/>
            </a:xfrm>
            <a:prstGeom prst="rect">
              <a:avLst/>
            </a:prstGeom>
            <a:blipFill rotWithShape="1">
              <a:blip r:embed="rId1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4" name="Google Shape;244;p37"/>
            <p:cNvGrpSpPr/>
            <p:nvPr/>
          </p:nvGrpSpPr>
          <p:grpSpPr>
            <a:xfrm>
              <a:off x="6223009" y="4519292"/>
              <a:ext cx="383199" cy="379763"/>
              <a:chOff x="7206811" y="5712366"/>
              <a:chExt cx="383199" cy="379763"/>
            </a:xfrm>
          </p:grpSpPr>
          <p:sp>
            <p:nvSpPr>
              <p:cNvPr id="245" name="Google Shape;245;p37"/>
              <p:cNvSpPr/>
              <p:nvPr/>
            </p:nvSpPr>
            <p:spPr>
              <a:xfrm>
                <a:off x="7206811" y="5712366"/>
                <a:ext cx="383199" cy="379763"/>
              </a:xfrm>
              <a:prstGeom prst="rect">
                <a:avLst/>
              </a:prstGeom>
              <a:blipFill rotWithShape="1">
                <a:blip r:embed="rId11">
                  <a:alphaModFix/>
                </a:blip>
                <a:stretch>
                  <a:fillRect b="0" l="0" r="0" t="0"/>
                </a:stretch>
              </a:blip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37"/>
              <p:cNvSpPr/>
              <p:nvPr/>
            </p:nvSpPr>
            <p:spPr>
              <a:xfrm>
                <a:off x="7243979" y="5749999"/>
                <a:ext cx="251575" cy="249319"/>
              </a:xfrm>
              <a:custGeom>
                <a:rect b="b" l="l" r="r" t="t"/>
                <a:pathLst>
                  <a:path extrusionOk="0" h="238125" w="238125">
                    <a:moveTo>
                      <a:pt x="118872" y="0"/>
                    </a:moveTo>
                    <a:lnTo>
                      <a:pt x="72598" y="9338"/>
                    </a:lnTo>
                    <a:lnTo>
                      <a:pt x="34813" y="34797"/>
                    </a:lnTo>
                    <a:lnTo>
                      <a:pt x="9340" y="72544"/>
                    </a:lnTo>
                    <a:lnTo>
                      <a:pt x="0" y="118744"/>
                    </a:lnTo>
                    <a:lnTo>
                      <a:pt x="9340" y="165018"/>
                    </a:lnTo>
                    <a:lnTo>
                      <a:pt x="34813" y="202803"/>
                    </a:lnTo>
                    <a:lnTo>
                      <a:pt x="72598" y="228276"/>
                    </a:lnTo>
                    <a:lnTo>
                      <a:pt x="118872" y="237616"/>
                    </a:lnTo>
                    <a:lnTo>
                      <a:pt x="165072" y="228276"/>
                    </a:lnTo>
                    <a:lnTo>
                      <a:pt x="202818" y="202803"/>
                    </a:lnTo>
                    <a:lnTo>
                      <a:pt x="228278" y="165018"/>
                    </a:lnTo>
                    <a:lnTo>
                      <a:pt x="237616" y="118744"/>
                    </a:lnTo>
                    <a:lnTo>
                      <a:pt x="228278" y="72544"/>
                    </a:lnTo>
                    <a:lnTo>
                      <a:pt x="202818" y="34797"/>
                    </a:lnTo>
                    <a:lnTo>
                      <a:pt x="165072" y="9338"/>
                    </a:lnTo>
                    <a:lnTo>
                      <a:pt x="118872" y="0"/>
                    </a:lnTo>
                    <a:close/>
                  </a:path>
                </a:pathLst>
              </a:custGeom>
              <a:solidFill>
                <a:srgbClr val="303030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37"/>
              <p:cNvSpPr/>
              <p:nvPr/>
            </p:nvSpPr>
            <p:spPr>
              <a:xfrm>
                <a:off x="7243979" y="5749999"/>
                <a:ext cx="251575" cy="249319"/>
              </a:xfrm>
              <a:custGeom>
                <a:rect b="b" l="l" r="r" t="t"/>
                <a:pathLst>
                  <a:path extrusionOk="0" h="238125" w="238125">
                    <a:moveTo>
                      <a:pt x="0" y="118744"/>
                    </a:moveTo>
                    <a:lnTo>
                      <a:pt x="9340" y="72544"/>
                    </a:lnTo>
                    <a:lnTo>
                      <a:pt x="34813" y="34797"/>
                    </a:lnTo>
                    <a:lnTo>
                      <a:pt x="72598" y="9338"/>
                    </a:lnTo>
                    <a:lnTo>
                      <a:pt x="118872" y="0"/>
                    </a:lnTo>
                    <a:lnTo>
                      <a:pt x="165072" y="9338"/>
                    </a:lnTo>
                    <a:lnTo>
                      <a:pt x="202818" y="34797"/>
                    </a:lnTo>
                    <a:lnTo>
                      <a:pt x="228278" y="72544"/>
                    </a:lnTo>
                    <a:lnTo>
                      <a:pt x="237616" y="118744"/>
                    </a:lnTo>
                    <a:lnTo>
                      <a:pt x="228278" y="165018"/>
                    </a:lnTo>
                    <a:lnTo>
                      <a:pt x="202818" y="202803"/>
                    </a:lnTo>
                    <a:lnTo>
                      <a:pt x="165072" y="228276"/>
                    </a:lnTo>
                    <a:lnTo>
                      <a:pt x="118872" y="237616"/>
                    </a:lnTo>
                    <a:lnTo>
                      <a:pt x="72598" y="228276"/>
                    </a:lnTo>
                    <a:lnTo>
                      <a:pt x="34813" y="202803"/>
                    </a:lnTo>
                    <a:lnTo>
                      <a:pt x="9340" y="165018"/>
                    </a:lnTo>
                    <a:lnTo>
                      <a:pt x="0" y="118744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37"/>
              <p:cNvSpPr txBox="1"/>
              <p:nvPr/>
            </p:nvSpPr>
            <p:spPr>
              <a:xfrm>
                <a:off x="7311602" y="5775262"/>
                <a:ext cx="116730" cy="1846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1270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0" i="0" lang="en-US" sz="1200" u="none" cap="none" strike="noStrik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4</a:t>
                </a:r>
                <a:endParaRPr b="0" i="0" sz="12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9" name="Google Shape;249;p37"/>
            <p:cNvSpPr txBox="1"/>
            <p:nvPr/>
          </p:nvSpPr>
          <p:spPr>
            <a:xfrm>
              <a:off x="7396131" y="5652529"/>
              <a:ext cx="630615" cy="1538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sng" cap="none" strike="noStrike">
                  <a:solidFill>
                    <a:srgbClr val="001F5F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b="0" i="0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0" name="Google Shape;250;p37"/>
          <p:cNvSpPr/>
          <p:nvPr/>
        </p:nvSpPr>
        <p:spPr>
          <a:xfrm>
            <a:off x="0" y="186612"/>
            <a:ext cx="12192000" cy="578498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New Positioning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7d524285d_0_0"/>
          <p:cNvSpPr/>
          <p:nvPr/>
        </p:nvSpPr>
        <p:spPr>
          <a:xfrm>
            <a:off x="0" y="18661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Product Strategy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g77d524285d_0_0"/>
          <p:cNvSpPr txBox="1"/>
          <p:nvPr>
            <p:ph idx="12" type="sldNum"/>
          </p:nvPr>
        </p:nvSpPr>
        <p:spPr>
          <a:xfrm>
            <a:off x="4694207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7" name="Google Shape;257;g77d524285d_0_0"/>
          <p:cNvSpPr txBox="1"/>
          <p:nvPr/>
        </p:nvSpPr>
        <p:spPr>
          <a:xfrm>
            <a:off x="365275" y="1000825"/>
            <a:ext cx="10817700" cy="54366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❏"/>
            </a:pPr>
            <a:r>
              <a:rPr b="0" i="0" lang="en-US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Non-dairy Milks, Cheeses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❏"/>
            </a:pPr>
            <a:r>
              <a:rPr b="0" i="0" lang="en-US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Vegan Dessert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9144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AutoNum type="arabicParenR"/>
            </a:pPr>
            <a:r>
              <a:rPr b="0" i="0" lang="en-US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Frozen non-dairy yogurt 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9144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AutoNum type="arabicParenR"/>
            </a:pPr>
            <a:r>
              <a:rPr b="0" i="0" lang="en-US" sz="2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Veggie Chips </a:t>
            </a:r>
            <a:r>
              <a:rPr b="0" i="0" lang="en-US" sz="2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Oil Free Baked Veggie Chips </a:t>
            </a:r>
            <a:endParaRPr b="0" i="0" sz="2200" u="none" cap="none" strike="noStrike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13716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❏"/>
            </a:pPr>
            <a:r>
              <a:rPr b="0" i="0" lang="en-US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Vegan</a:t>
            </a:r>
            <a:r>
              <a:rPr b="0" i="0" lang="en-US" sz="22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 pack-meal </a:t>
            </a:r>
            <a:endParaRPr b="0" i="0" sz="2200" u="none" cap="none" strike="noStrike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9144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AutoNum type="arabicParenR"/>
            </a:pPr>
            <a:r>
              <a:rPr b="0" i="0" lang="en-US" sz="2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Vegan Sandwich + Vegan Dessert</a:t>
            </a:r>
            <a:endParaRPr b="0" i="0" sz="2200" u="none" cap="none" strike="noStrike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9144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AutoNum type="arabicParenR"/>
            </a:pPr>
            <a:r>
              <a:rPr b="0" i="0" lang="en-US" sz="2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Vegan Hamburger + Vegan Dessert</a:t>
            </a:r>
            <a:endParaRPr b="0" i="0" sz="2200" u="none" cap="none" strike="noStrike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9144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AutoNum type="arabicParenR"/>
            </a:pPr>
            <a:r>
              <a:rPr b="0" i="0" lang="en-US" sz="22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Vegan Dumpling / Vegan Sushi</a:t>
            </a:r>
            <a:endParaRPr b="0" i="0" sz="2200" u="none" cap="none" strike="noStrike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254D6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254D6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254D6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254D6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254D6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4F6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4F6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4F606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254D6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2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254D6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8" name="Google Shape;258;g77d524285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77525" y="1911900"/>
            <a:ext cx="2098900" cy="176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77d524285d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13775" y="1911900"/>
            <a:ext cx="2098899" cy="176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g77d524285d_0_0"/>
          <p:cNvPicPr preferRelativeResize="0"/>
          <p:nvPr/>
        </p:nvPicPr>
        <p:blipFill rotWithShape="1">
          <a:blip r:embed="rId5">
            <a:alphaModFix/>
          </a:blip>
          <a:srcRect b="4357" l="0" r="33633" t="32298"/>
          <a:stretch/>
        </p:blipFill>
        <p:spPr>
          <a:xfrm>
            <a:off x="7077525" y="3760600"/>
            <a:ext cx="4235149" cy="207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4"/>
          <p:cNvSpPr/>
          <p:nvPr/>
        </p:nvSpPr>
        <p:spPr>
          <a:xfrm>
            <a:off x="0" y="186612"/>
            <a:ext cx="12192000" cy="578498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Place Strategy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14"/>
          <p:cNvSpPr txBox="1"/>
          <p:nvPr>
            <p:ph idx="12" type="sldNum"/>
          </p:nvPr>
        </p:nvSpPr>
        <p:spPr>
          <a:xfrm>
            <a:off x="4724407" y="632392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7" name="Google Shape;267;p14"/>
          <p:cNvPicPr preferRelativeResize="0"/>
          <p:nvPr/>
        </p:nvPicPr>
        <p:blipFill rotWithShape="1">
          <a:blip r:embed="rId3">
            <a:alphaModFix/>
          </a:blip>
          <a:srcRect b="0" l="-290" r="290" t="0"/>
          <a:stretch/>
        </p:blipFill>
        <p:spPr>
          <a:xfrm>
            <a:off x="823900" y="1176985"/>
            <a:ext cx="10544175" cy="495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14"/>
          <p:cNvSpPr txBox="1"/>
          <p:nvPr/>
        </p:nvSpPr>
        <p:spPr>
          <a:xfrm>
            <a:off x="3132775" y="5905950"/>
            <a:ext cx="8554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highlight>
                  <a:srgbClr val="CCCCCC"/>
                </a:highlight>
                <a:latin typeface="Calibri"/>
                <a:ea typeface="Calibri"/>
                <a:cs typeface="Calibri"/>
                <a:sym typeface="Calibri"/>
              </a:rPr>
              <a:t>Induce offline consumers to visit the bread blue website!</a:t>
            </a:r>
            <a:endParaRPr b="1" i="0" sz="2000" u="none" cap="none" strike="noStrike">
              <a:solidFill>
                <a:srgbClr val="000000"/>
              </a:solidFill>
              <a:highlight>
                <a:srgbClr val="CCCCCC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7a532611a_0_13"/>
          <p:cNvSpPr/>
          <p:nvPr/>
        </p:nvSpPr>
        <p:spPr>
          <a:xfrm>
            <a:off x="0" y="18661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Place Strategy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g77a532611a_0_13"/>
          <p:cNvSpPr txBox="1"/>
          <p:nvPr>
            <p:ph idx="12" type="sldNum"/>
          </p:nvPr>
        </p:nvSpPr>
        <p:spPr>
          <a:xfrm>
            <a:off x="4694207" y="64325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5" name="Google Shape;275;g77a532611a_0_13"/>
          <p:cNvSpPr/>
          <p:nvPr/>
        </p:nvSpPr>
        <p:spPr>
          <a:xfrm>
            <a:off x="419550" y="5052600"/>
            <a:ext cx="2952900" cy="11295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Inducing to visit the online offline store / cognitive of the brand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77a532611a_0_13"/>
          <p:cNvSpPr/>
          <p:nvPr/>
        </p:nvSpPr>
        <p:spPr>
          <a:xfrm>
            <a:off x="419550" y="3801125"/>
            <a:ext cx="2952900" cy="11295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Trial of the product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77a532611a_0_13"/>
          <p:cNvSpPr/>
          <p:nvPr/>
        </p:nvSpPr>
        <p:spPr>
          <a:xfrm>
            <a:off x="419550" y="2549650"/>
            <a:ext cx="2952900" cy="11295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Inducing to buy the product repeatedly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g77a532611a_0_13"/>
          <p:cNvSpPr/>
          <p:nvPr/>
        </p:nvSpPr>
        <p:spPr>
          <a:xfrm>
            <a:off x="419550" y="1298175"/>
            <a:ext cx="2952900" cy="1129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Inducing to introduce the brand to friends/family/colleagues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77a532611a_0_13"/>
          <p:cNvSpPr/>
          <p:nvPr/>
        </p:nvSpPr>
        <p:spPr>
          <a:xfrm>
            <a:off x="3775925" y="1298175"/>
            <a:ext cx="7406700" cy="11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Give extra points to a new customer and </a:t>
            </a:r>
            <a:r>
              <a:rPr lang="en-US" sz="1300">
                <a:latin typeface="Calibri"/>
                <a:ea typeface="Calibri"/>
                <a:cs typeface="Calibri"/>
                <a:sym typeface="Calibri"/>
              </a:rPr>
              <a:t>to the referees.</a:t>
            </a:r>
            <a:endParaRPr b="0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Practice a marketing events inviting loyal customers with their acquaintance.</a:t>
            </a:r>
            <a:endParaRPr b="0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Give 10k won discount if friend or family get the membership. </a:t>
            </a:r>
            <a:endParaRPr b="0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Provides family-friendly events.</a:t>
            </a:r>
            <a:endParaRPr b="0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g77a532611a_0_13"/>
          <p:cNvSpPr/>
          <p:nvPr/>
        </p:nvSpPr>
        <p:spPr>
          <a:xfrm>
            <a:off x="3775925" y="2543700"/>
            <a:ext cx="7406700" cy="11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Initiate Membership System on the bread blue’s official website.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Give the membership card in offlines stores that requires customers to activate membership through the website.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Give same item with 25% discount if you made a post on it on SMN (#vegan).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Give discount if coming several days in a row (1 week in a row -&gt; -5%/ 2 weeks-&gt;7%).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77a532611a_0_13"/>
          <p:cNvSpPr/>
          <p:nvPr/>
        </p:nvSpPr>
        <p:spPr>
          <a:xfrm>
            <a:off x="3775925" y="3789225"/>
            <a:ext cx="7406700" cy="11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a free sample of new SKUs to those who bought the product from either online or offline.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50% discount coupons to those who never bought product through the website</a:t>
            </a:r>
            <a:r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give option to try the product inside the store. 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g77a532611a_0_13"/>
          <p:cNvSpPr/>
          <p:nvPr/>
        </p:nvSpPr>
        <p:spPr>
          <a:xfrm>
            <a:off x="3775925" y="5053738"/>
            <a:ext cx="7406700" cy="112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-"/>
            </a:pPr>
            <a:r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Instagram / youtube/facebook  channel to advertise the brand and to facilitate inflow </a:t>
            </a:r>
            <a:r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</a:t>
            </a:r>
            <a:r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new customers</a:t>
            </a:r>
            <a:r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-"/>
            </a:pPr>
            <a:r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events w</a:t>
            </a:r>
            <a:r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ith </a:t>
            </a:r>
            <a:r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ommunity manager on specific day with SMN coverage.</a:t>
            </a:r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5"/>
          <p:cNvSpPr txBox="1"/>
          <p:nvPr/>
        </p:nvSpPr>
        <p:spPr>
          <a:xfrm>
            <a:off x="371100" y="2029150"/>
            <a:ext cx="11731200" cy="48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Contents Strategy </a:t>
            </a:r>
            <a:endParaRPr b="1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sng" cap="none" strike="noStrike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1. Newsworthy</a:t>
            </a:r>
            <a:endParaRPr b="0" i="0" sz="2000" u="sng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lphaLcParenR"/>
            </a:pPr>
            <a:r>
              <a:rPr b="0" i="0" lang="en-US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Sharing recipe video clip using the Bread Blue’s product</a:t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lphaLcParenR"/>
            </a:pPr>
            <a:r>
              <a:rPr b="0" i="0" lang="en-US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Posting contents that demonstrate benefits of eating vegan food</a:t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sng" cap="none" strike="noStrike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2. Promotional</a:t>
            </a:r>
            <a:endParaRPr b="0" i="0" sz="2000" u="sng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lphaLcParenR"/>
            </a:pPr>
            <a:r>
              <a:rPr b="0" i="0" lang="en-US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Sharing sales coupon that could be used on the bread blue’s exclusive sales channel</a:t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lphaLcParenR"/>
            </a:pPr>
            <a:r>
              <a:rPr b="0" i="0" lang="en-US" sz="20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Alarming a promotion event to the audience </a:t>
            </a:r>
            <a:endParaRPr b="0" i="0" sz="2000" u="none" cap="none" strike="noStrike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5"/>
          <p:cNvSpPr/>
          <p:nvPr/>
        </p:nvSpPr>
        <p:spPr>
          <a:xfrm>
            <a:off x="0" y="186612"/>
            <a:ext cx="12192000" cy="578498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Promotion Strategy _ Online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15"/>
          <p:cNvSpPr txBox="1"/>
          <p:nvPr>
            <p:ph idx="12" type="sldNum"/>
          </p:nvPr>
        </p:nvSpPr>
        <p:spPr>
          <a:xfrm>
            <a:off x="4694207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0" name="Google Shape;290;p15"/>
          <p:cNvSpPr txBox="1"/>
          <p:nvPr/>
        </p:nvSpPr>
        <p:spPr>
          <a:xfrm>
            <a:off x="371100" y="1075675"/>
            <a:ext cx="12192000" cy="11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highlight>
                  <a:srgbClr val="EFEFEF"/>
                </a:highlight>
                <a:latin typeface="Calibri"/>
                <a:ea typeface="Calibri"/>
                <a:cs typeface="Calibri"/>
                <a:sym typeface="Calibri"/>
              </a:rPr>
              <a:t>Post contents on social media that intrigue interest to the audience </a:t>
            </a:r>
            <a:endParaRPr b="1" i="0" sz="2300" u="none" cap="none" strike="noStrike">
              <a:solidFill>
                <a:srgbClr val="000000"/>
              </a:solidFill>
              <a:highlight>
                <a:srgbClr val="EFEFE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highlight>
                  <a:srgbClr val="EFEFEF"/>
                </a:highlight>
                <a:latin typeface="Calibri"/>
                <a:ea typeface="Calibri"/>
                <a:cs typeface="Calibri"/>
                <a:sym typeface="Calibri"/>
              </a:rPr>
              <a:t>and let them engage with the contents</a:t>
            </a:r>
            <a:endParaRPr b="1" i="0" sz="2500" u="none" cap="none" strike="noStrike">
              <a:solidFill>
                <a:srgbClr val="000000"/>
              </a:solidFill>
              <a:highlight>
                <a:srgbClr val="EFEFE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highlight>
                <a:srgbClr val="98D8F4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425" y="3438169"/>
            <a:ext cx="2257408" cy="16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4250" y="3523936"/>
            <a:ext cx="2103200" cy="1557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5"/>
          <p:cNvPicPr preferRelativeResize="0"/>
          <p:nvPr/>
        </p:nvPicPr>
        <p:blipFill rotWithShape="1">
          <a:blip r:embed="rId5">
            <a:alphaModFix/>
          </a:blip>
          <a:srcRect b="10586" l="5437" r="9730" t="0"/>
          <a:stretch/>
        </p:blipFill>
        <p:spPr>
          <a:xfrm>
            <a:off x="3736900" y="3481126"/>
            <a:ext cx="2965282" cy="16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7a532611a_0_51"/>
          <p:cNvSpPr txBox="1"/>
          <p:nvPr/>
        </p:nvSpPr>
        <p:spPr>
          <a:xfrm>
            <a:off x="271650" y="2022375"/>
            <a:ext cx="11933700" cy="3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AutoNum type="arabicPeriod"/>
            </a:pPr>
            <a:r>
              <a:rPr b="1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Bread Mukbang (Eating-show) Youtube Channel </a:t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Introduce the bread blue’s diversified products to people </a:t>
            </a:r>
            <a:r>
              <a:rPr lang="en-US" sz="2100">
                <a:latin typeface="Calibri"/>
                <a:ea typeface="Calibri"/>
                <a:cs typeface="Calibri"/>
                <a:sym typeface="Calibri"/>
              </a:rPr>
              <a:t>having </a:t>
            </a: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interest in eating healthy breads.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AutoNum type="arabicPeriod"/>
            </a:pPr>
            <a:r>
              <a:rPr b="1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Daily routine vlog Youtube Channel </a:t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Dissolve the product within the daily life of Youtuber naturally to deliver that the brand </a:t>
            </a:r>
            <a:r>
              <a:rPr lang="en-US" sz="2100"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popular </a:t>
            </a:r>
            <a:r>
              <a:rPr lang="en-US" sz="2100">
                <a:latin typeface="Calibri"/>
                <a:ea typeface="Calibri"/>
                <a:cs typeface="Calibri"/>
                <a:sym typeface="Calibri"/>
              </a:rPr>
              <a:t>among</a:t>
            </a: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100"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nfluencers seeking “Eat well, live better” life style.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AutoNum type="arabicPeriod"/>
            </a:pPr>
            <a:r>
              <a:rPr b="1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Diet for weight-loss Youtube Channel </a:t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Introduce the products to people seeking for a bread that does not harm their weight loss achievement.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g77a532611a_0_51"/>
          <p:cNvSpPr/>
          <p:nvPr/>
        </p:nvSpPr>
        <p:spPr>
          <a:xfrm>
            <a:off x="0" y="18661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Promotion Strategy _ Online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g77a532611a_0_51"/>
          <p:cNvSpPr txBox="1"/>
          <p:nvPr>
            <p:ph idx="12" type="sldNum"/>
          </p:nvPr>
        </p:nvSpPr>
        <p:spPr>
          <a:xfrm>
            <a:off x="4694207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1" name="Google Shape;301;g77a532611a_0_51"/>
          <p:cNvSpPr txBox="1"/>
          <p:nvPr/>
        </p:nvSpPr>
        <p:spPr>
          <a:xfrm>
            <a:off x="371100" y="1075675"/>
            <a:ext cx="12192000" cy="8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highlight>
                  <a:srgbClr val="EFEFEF"/>
                </a:highlight>
                <a:latin typeface="Calibri"/>
                <a:ea typeface="Calibri"/>
                <a:cs typeface="Calibri"/>
                <a:sym typeface="Calibri"/>
              </a:rPr>
              <a:t>Design video contents with Youtube Influencer in accordance with topic that Influencer is addressing</a:t>
            </a:r>
            <a:endParaRPr b="1" i="0" sz="2400" u="none" cap="none" strike="noStrike">
              <a:solidFill>
                <a:schemeClr val="dk1"/>
              </a:solidFill>
              <a:highlight>
                <a:srgbClr val="98D8F4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2" name="Google Shape;302;g77a532611a_0_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725" y="5764700"/>
            <a:ext cx="1932843" cy="49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g77a532611a_0_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0075" y="4452475"/>
            <a:ext cx="1514025" cy="49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g77a532611a_0_51"/>
          <p:cNvPicPr preferRelativeResize="0"/>
          <p:nvPr/>
        </p:nvPicPr>
        <p:blipFill rotWithShape="1">
          <a:blip r:embed="rId5">
            <a:alphaModFix/>
          </a:blip>
          <a:srcRect b="0" l="15761" r="0" t="0"/>
          <a:stretch/>
        </p:blipFill>
        <p:spPr>
          <a:xfrm>
            <a:off x="1100075" y="2845700"/>
            <a:ext cx="1968157" cy="49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"/>
          <p:cNvSpPr/>
          <p:nvPr/>
        </p:nvSpPr>
        <p:spPr>
          <a:xfrm>
            <a:off x="0" y="186612"/>
            <a:ext cx="12192000" cy="578498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Price Strategy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18"/>
          <p:cNvSpPr txBox="1"/>
          <p:nvPr>
            <p:ph idx="12" type="sldNum"/>
          </p:nvPr>
        </p:nvSpPr>
        <p:spPr>
          <a:xfrm>
            <a:off x="469420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1" name="Google Shape;311;p18"/>
          <p:cNvSpPr txBox="1"/>
          <p:nvPr/>
        </p:nvSpPr>
        <p:spPr>
          <a:xfrm>
            <a:off x="81100" y="1164300"/>
            <a:ext cx="12192000" cy="1381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Behavior of consumers</a:t>
            </a:r>
            <a:endParaRPr b="1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willingness to pay for healthy foods + Price insensitive when buying healthy </a:t>
            </a:r>
            <a:r>
              <a:rPr lang="en-US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food items.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18"/>
          <p:cNvSpPr/>
          <p:nvPr/>
        </p:nvSpPr>
        <p:spPr>
          <a:xfrm>
            <a:off x="348600" y="2691401"/>
            <a:ext cx="2813100" cy="2477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sz="1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b="1" lang="en-US" sz="1500"/>
              <a:t>ew</a:t>
            </a:r>
            <a:r>
              <a:rPr b="1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1500"/>
              <a:t>C</a:t>
            </a:r>
            <a:r>
              <a:rPr b="1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ustomers</a:t>
            </a:r>
            <a:endParaRPr b="1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 30%~50% discount coupons to new customers that could be used for their initial purchase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18"/>
          <p:cNvSpPr/>
          <p:nvPr/>
        </p:nvSpPr>
        <p:spPr>
          <a:xfrm>
            <a:off x="3292818" y="2691401"/>
            <a:ext cx="2813100" cy="2477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Current Customers</a:t>
            </a:r>
            <a:endParaRPr b="1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 free samples or free trial products that are beneficial to health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18"/>
          <p:cNvSpPr/>
          <p:nvPr/>
        </p:nvSpPr>
        <p:spPr>
          <a:xfrm>
            <a:off x="6237036" y="2691401"/>
            <a:ext cx="5606400" cy="2477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Innovative Discounts</a:t>
            </a:r>
            <a:endParaRPr b="1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0" i="0" lang="en-US" sz="15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Value Pack </a:t>
            </a:r>
            <a:endParaRPr b="0" i="0" sz="15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/>
              <a:t>S</a:t>
            </a:r>
            <a:r>
              <a:rPr b="0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elling remnant with discounts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0" i="0" lang="en-US" sz="15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 a voucher that can be exchanged to buying           bread blue products.</a:t>
            </a:r>
            <a:endParaRPr b="0" i="0" sz="15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(ex; If a customer bought more than 50,000 KRW, the bread blue provides a value of 5,000 KRW voucher that can be used from their next visit)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8"/>
          <p:cNvSpPr/>
          <p:nvPr/>
        </p:nvSpPr>
        <p:spPr>
          <a:xfrm>
            <a:off x="348600" y="5311300"/>
            <a:ext cx="11494800" cy="57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Maintain current mid-high price range giving promotion and discount from time to time</a:t>
            </a:r>
            <a:endParaRPr b="1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9"/>
          <p:cNvSpPr/>
          <p:nvPr/>
        </p:nvSpPr>
        <p:spPr>
          <a:xfrm>
            <a:off x="0" y="636231"/>
            <a:ext cx="12192000" cy="5585538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Brand Strategy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0"/>
          <p:cNvSpPr txBox="1"/>
          <p:nvPr>
            <p:ph idx="12" type="sldNum"/>
          </p:nvPr>
        </p:nvSpPr>
        <p:spPr>
          <a:xfrm>
            <a:off x="469420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6" name="Google Shape;326;p20"/>
          <p:cNvSpPr/>
          <p:nvPr/>
        </p:nvSpPr>
        <p:spPr>
          <a:xfrm>
            <a:off x="0" y="186612"/>
            <a:ext cx="12192000" cy="578498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Core Identity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0"/>
          <p:cNvSpPr/>
          <p:nvPr/>
        </p:nvSpPr>
        <p:spPr>
          <a:xfrm>
            <a:off x="291023" y="1425904"/>
            <a:ext cx="11316259" cy="1532290"/>
          </a:xfrm>
          <a:prstGeom prst="roundRect">
            <a:avLst>
              <a:gd fmla="val 16667" name="adj"/>
            </a:avLst>
          </a:prstGeom>
          <a:solidFill>
            <a:srgbClr val="FFFFCC"/>
          </a:solidFill>
          <a:ln cap="flat" cmpd="sng" w="9525">
            <a:solidFill>
              <a:srgbClr val="A5A5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Strengthen the bread blue’s brand identity by delivering brand message 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Dedicated to your wellness and to our planet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0"/>
          <p:cNvSpPr/>
          <p:nvPr/>
        </p:nvSpPr>
        <p:spPr>
          <a:xfrm>
            <a:off x="291023" y="3172681"/>
            <a:ext cx="3595019" cy="2223657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AEAB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TASTE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mission is to satisfy your appetite with healthy vegan food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0"/>
          <p:cNvSpPr/>
          <p:nvPr/>
        </p:nvSpPr>
        <p:spPr>
          <a:xfrm>
            <a:off x="8012263" y="3172681"/>
            <a:ext cx="3595019" cy="2208234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AEAB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have genuine concern for all living beings and the environment - and we support it by our animal-friendly products</a:t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20"/>
          <p:cNvSpPr/>
          <p:nvPr/>
        </p:nvSpPr>
        <p:spPr>
          <a:xfrm>
            <a:off x="4151643" y="3172681"/>
            <a:ext cx="3595019" cy="2208234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AEAB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HEALTHY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offer tasty plant-based food using organic ingredients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77df46b554_2_6"/>
          <p:cNvSpPr/>
          <p:nvPr/>
        </p:nvSpPr>
        <p:spPr>
          <a:xfrm>
            <a:off x="0" y="18661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Promotion Strategy _ Online 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g77df46b554_2_6"/>
          <p:cNvSpPr txBox="1"/>
          <p:nvPr>
            <p:ph idx="12" type="sldNum"/>
          </p:nvPr>
        </p:nvSpPr>
        <p:spPr>
          <a:xfrm>
            <a:off x="4694207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7" name="Google Shape;337;g77df46b554_2_6"/>
          <p:cNvSpPr txBox="1"/>
          <p:nvPr/>
        </p:nvSpPr>
        <p:spPr>
          <a:xfrm>
            <a:off x="371100" y="1075675"/>
            <a:ext cx="12192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highlight>
                  <a:srgbClr val="EFEFEF"/>
                </a:highlight>
                <a:latin typeface="Calibri"/>
                <a:ea typeface="Calibri"/>
                <a:cs typeface="Calibri"/>
                <a:sym typeface="Calibri"/>
              </a:rPr>
              <a:t>Initiate a campaign to associate brand with a sponsorship to NPOs</a:t>
            </a:r>
            <a:endParaRPr b="1" i="0" sz="2300" u="none" cap="none" strike="noStrike">
              <a:solidFill>
                <a:srgbClr val="000000"/>
              </a:solidFill>
              <a:highlight>
                <a:srgbClr val="EFEFE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1" i="0" sz="2300" u="none" cap="none" strike="noStrike">
              <a:solidFill>
                <a:srgbClr val="000000"/>
              </a:solidFill>
              <a:highlight>
                <a:srgbClr val="EFEFE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highlight>
                  <a:srgbClr val="EFEFEF"/>
                </a:highlight>
                <a:latin typeface="Calibri"/>
                <a:ea typeface="Calibri"/>
                <a:cs typeface="Calibri"/>
                <a:sym typeface="Calibri"/>
              </a:rPr>
              <a:t>  </a:t>
            </a:r>
            <a:endParaRPr b="1" i="0" sz="2500" u="none" cap="none" strike="noStrike">
              <a:solidFill>
                <a:srgbClr val="000000"/>
              </a:solidFill>
              <a:highlight>
                <a:srgbClr val="EFEFE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8" name="Google Shape;338;g77df46b554_2_6"/>
          <p:cNvPicPr preferRelativeResize="0"/>
          <p:nvPr/>
        </p:nvPicPr>
        <p:blipFill rotWithShape="1">
          <a:blip r:embed="rId3">
            <a:alphaModFix/>
          </a:blip>
          <a:srcRect b="7455" l="1840" r="-1839" t="-2567"/>
          <a:stretch/>
        </p:blipFill>
        <p:spPr>
          <a:xfrm>
            <a:off x="4151525" y="2160736"/>
            <a:ext cx="3888950" cy="369887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g77df46b554_2_6"/>
          <p:cNvSpPr txBox="1"/>
          <p:nvPr/>
        </p:nvSpPr>
        <p:spPr>
          <a:xfrm>
            <a:off x="2344350" y="5991250"/>
            <a:ext cx="750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 every like in May, the bread blue will donate 1000 KRW to *** organization, up to 100,000 KRW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g77df46b554_2_6"/>
          <p:cNvSpPr txBox="1"/>
          <p:nvPr/>
        </p:nvSpPr>
        <p:spPr>
          <a:xfrm>
            <a:off x="4270485" y="1795636"/>
            <a:ext cx="3888949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 Likes =  100,000 KRW donation</a:t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g77df46b554_2_6"/>
          <p:cNvSpPr txBox="1"/>
          <p:nvPr/>
        </p:nvSpPr>
        <p:spPr>
          <a:xfrm>
            <a:off x="1597750" y="3611375"/>
            <a:ext cx="8936100" cy="5784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Products of the bread blue = Animal-friendly / Eco-friendly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0481f9b00_3_0"/>
          <p:cNvSpPr txBox="1"/>
          <p:nvPr>
            <p:ph idx="12" type="sldNum"/>
          </p:nvPr>
        </p:nvSpPr>
        <p:spPr>
          <a:xfrm>
            <a:off x="4694207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g80481f9b00_3_0"/>
          <p:cNvSpPr/>
          <p:nvPr/>
        </p:nvSpPr>
        <p:spPr>
          <a:xfrm>
            <a:off x="45575" y="26866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Executive Summary: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g80481f9b00_3_0"/>
          <p:cNvSpPr txBox="1"/>
          <p:nvPr/>
        </p:nvSpPr>
        <p:spPr>
          <a:xfrm>
            <a:off x="264450" y="1705250"/>
            <a:ext cx="2535000" cy="838800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 Findings: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g80481f9b00_3_0"/>
          <p:cNvSpPr txBox="1"/>
          <p:nvPr/>
        </p:nvSpPr>
        <p:spPr>
          <a:xfrm>
            <a:off x="3510800" y="1349600"/>
            <a:ext cx="8508000" cy="20793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➔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Costumer’s behaviour analysis based on real survey,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937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➔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Vegan food market trend analysis in Korea,                          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937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➔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Vegan food competitors analysis of bread blue,            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937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➔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Marketing channels and Distributions Channels with financial projections.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g80481f9b00_3_0"/>
          <p:cNvSpPr txBox="1"/>
          <p:nvPr/>
        </p:nvSpPr>
        <p:spPr>
          <a:xfrm>
            <a:off x="136775" y="4468300"/>
            <a:ext cx="3063900" cy="674700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Recommendations: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g80481f9b00_3_0"/>
          <p:cNvSpPr txBox="1"/>
          <p:nvPr/>
        </p:nvSpPr>
        <p:spPr>
          <a:xfrm>
            <a:off x="3510800" y="3738750"/>
            <a:ext cx="8553600" cy="2343900"/>
          </a:xfrm>
          <a:prstGeom prst="rect">
            <a:avLst/>
          </a:prstGeom>
          <a:solidFill>
            <a:srgbClr val="F2F2F2">
              <a:alpha val="83530"/>
            </a:srgbClr>
          </a:solidFill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➔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Introduction of new vegan food varieties to differentiate,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937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➔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Affordable and effective marketing strategies,        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937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➔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Distribution channel strategies, 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937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➔"/>
            </a:pP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Reasonable suggestions to emerge as a healthy and sustainable vegan food brand not limited to just bakery to create brand equity with next 3 years timeline.</a:t>
            </a:r>
            <a:endParaRPr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77d524285d_0_19"/>
          <p:cNvSpPr/>
          <p:nvPr/>
        </p:nvSpPr>
        <p:spPr>
          <a:xfrm>
            <a:off x="0" y="18661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Ac</a:t>
            </a: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tivities to strengthen the Brand Identity</a:t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g77d524285d_0_19"/>
          <p:cNvSpPr txBox="1"/>
          <p:nvPr>
            <p:ph idx="12" type="sldNum"/>
          </p:nvPr>
        </p:nvSpPr>
        <p:spPr>
          <a:xfrm>
            <a:off x="4694207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8" name="Google Shape;348;g77d524285d_0_19"/>
          <p:cNvSpPr txBox="1"/>
          <p:nvPr/>
        </p:nvSpPr>
        <p:spPr>
          <a:xfrm>
            <a:off x="482050" y="1132450"/>
            <a:ext cx="6583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highlight>
                  <a:srgbClr val="EFEFEF"/>
                </a:highlight>
                <a:latin typeface="Calibri"/>
                <a:ea typeface="Calibri"/>
                <a:cs typeface="Calibri"/>
                <a:sym typeface="Calibri"/>
              </a:rPr>
              <a:t>Packaging for strengthening the brand identity </a:t>
            </a:r>
            <a:endParaRPr b="1" i="0" sz="2500" u="none" cap="none" strike="noStrike">
              <a:solidFill>
                <a:srgbClr val="000000"/>
              </a:solidFill>
              <a:highlight>
                <a:srgbClr val="EFEFE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g77d524285d_0_19"/>
          <p:cNvSpPr txBox="1"/>
          <p:nvPr/>
        </p:nvSpPr>
        <p:spPr>
          <a:xfrm>
            <a:off x="482050" y="2019975"/>
            <a:ext cx="9861300" cy="40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AutoNum type="arabicParenR"/>
            </a:pPr>
            <a:r>
              <a:rPr b="0" i="0" lang="en-US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Use paper bags, environment-friendly packages </a:t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Yahei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Vinyl Bag &gt; </a:t>
            </a:r>
            <a:r>
              <a:rPr b="1" i="0" lang="en-US" sz="180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Paper Bag, PE-Woven Bag</a:t>
            </a:r>
            <a:r>
              <a:rPr b="0" i="0" lang="en-US" sz="180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 (paper material used for rice bags)</a:t>
            </a:r>
            <a:endParaRPr b="0" i="0" sz="1800" u="none" cap="none" strike="noStrike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429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Yahei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Ice-pack made with water and starch material</a:t>
            </a:r>
            <a:endParaRPr b="0" i="0" sz="1800" u="none" cap="none" strike="noStrike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AutoNum type="arabicParenR"/>
            </a:pPr>
            <a:r>
              <a:rPr b="0" i="0" lang="en-US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Highlight ingredients names on packaging for all online/take-home offline deliveries.</a:t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AutoNum type="arabicParenR"/>
            </a:pPr>
            <a:r>
              <a:rPr b="0" i="0" lang="en-US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Highlight words like vegan, go green &amp; healthy on packaging.</a:t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0" name="Google Shape;350;g77d524285d_0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9400" y="3452375"/>
            <a:ext cx="2239681" cy="157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g77d524285d_0_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52675" y="3452376"/>
            <a:ext cx="2693075" cy="1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g77d524285d_0_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872875" y="3282338"/>
            <a:ext cx="2119825" cy="191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g77d524285d_0_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63425" y="3275699"/>
            <a:ext cx="1991775" cy="199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77a532611a_0_37"/>
          <p:cNvSpPr/>
          <p:nvPr/>
        </p:nvSpPr>
        <p:spPr>
          <a:xfrm>
            <a:off x="0" y="18661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Ac</a:t>
            </a: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tivities to strengthen the Brand Identity</a:t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g77a532611a_0_37"/>
          <p:cNvSpPr txBox="1"/>
          <p:nvPr>
            <p:ph idx="12" type="sldNum"/>
          </p:nvPr>
        </p:nvSpPr>
        <p:spPr>
          <a:xfrm>
            <a:off x="4694207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0" name="Google Shape;360;g77a532611a_0_37"/>
          <p:cNvSpPr txBox="1"/>
          <p:nvPr/>
        </p:nvSpPr>
        <p:spPr>
          <a:xfrm>
            <a:off x="371100" y="1075675"/>
            <a:ext cx="113922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38761D"/>
                </a:solidFill>
                <a:highlight>
                  <a:srgbClr val="FAFBF7"/>
                </a:highlight>
                <a:latin typeface="Arial"/>
                <a:ea typeface="Arial"/>
                <a:cs typeface="Arial"/>
                <a:sym typeface="Arial"/>
              </a:rPr>
              <a:t>Promoting knowledge of sound nutrition and interest in veganism as a complete and healthy diet.</a:t>
            </a:r>
            <a:endParaRPr b="1" i="0" sz="2300" u="none" cap="none" strike="noStrike">
              <a:solidFill>
                <a:srgbClr val="38761D"/>
              </a:solidFill>
              <a:highlight>
                <a:srgbClr val="EFEFE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1" i="0" sz="2300" u="none" cap="none" strike="noStrike">
              <a:solidFill>
                <a:srgbClr val="000000"/>
              </a:solidFill>
              <a:highlight>
                <a:srgbClr val="EFEFE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❏"/>
            </a:pPr>
            <a:r>
              <a:rPr b="0" i="0" lang="en-US" sz="1900" u="none" cap="none" strike="noStrike">
                <a:solidFill>
                  <a:schemeClr val="dk1"/>
                </a:solidFill>
                <a:highlight>
                  <a:srgbClr val="FAFBF7"/>
                </a:highlight>
                <a:latin typeface="Arial"/>
                <a:ea typeface="Arial"/>
                <a:cs typeface="Arial"/>
                <a:sym typeface="Arial"/>
              </a:rPr>
              <a:t>This is achieved through a strong online presence, social and traditional media, the Vegan Trademark for vegan products and services and long-standing partnerships with like-minded organisations.</a:t>
            </a:r>
            <a:endParaRPr b="0" i="0" sz="1900" u="none" cap="none" strike="noStrike">
              <a:solidFill>
                <a:schemeClr val="dk1"/>
              </a:solidFill>
              <a:highlight>
                <a:srgbClr val="FAFBF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highlight>
                <a:srgbClr val="FAFBF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❏"/>
            </a:pPr>
            <a:r>
              <a:rPr b="0" i="0" lang="en-US" sz="1900" u="none" cap="none" strike="noStrike">
                <a:solidFill>
                  <a:schemeClr val="dk1"/>
                </a:solidFill>
                <a:highlight>
                  <a:srgbClr val="FAFBF7"/>
                </a:highlight>
                <a:latin typeface="Arial"/>
                <a:ea typeface="Arial"/>
                <a:cs typeface="Arial"/>
                <a:sym typeface="Arial"/>
              </a:rPr>
              <a:t>Collaborate with some of famous Korean Vegan facebook pages are </a:t>
            </a:r>
            <a:endParaRPr b="0" i="0" sz="1900" u="none" cap="none" strike="noStrike">
              <a:solidFill>
                <a:schemeClr val="dk1"/>
              </a:solidFill>
              <a:highlight>
                <a:srgbClr val="FAFBF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650" u="sng" cap="none" strike="noStrike">
                <a:solidFill>
                  <a:schemeClr val="hlink"/>
                </a:solidFill>
                <a:highlight>
                  <a:srgbClr val="F4F4F4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Vegan Korea · 채식</a:t>
            </a:r>
            <a:r>
              <a:rPr b="0" i="0" lang="en-US" sz="1650" u="none" cap="none" strike="noStrike">
                <a:solidFill>
                  <a:srgbClr val="0A0A0A"/>
                </a:solidFill>
                <a:highlight>
                  <a:srgbClr val="F4F4F4"/>
                </a:highlight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0" i="0" lang="en-US" sz="1650" u="sng" cap="none" strike="noStrike">
                <a:solidFill>
                  <a:schemeClr val="hlink"/>
                </a:solidFill>
                <a:highlight>
                  <a:srgbClr val="F4F4F4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Seoul Veggie Club</a:t>
            </a:r>
            <a:r>
              <a:rPr b="0" i="0" lang="en-US" sz="1650" u="none" cap="none" strike="noStrike">
                <a:solidFill>
                  <a:srgbClr val="0A0A0A"/>
                </a:solidFill>
                <a:highlight>
                  <a:srgbClr val="F4F4F4"/>
                </a:highlight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0" i="0" lang="en-US" sz="1650" u="sng" cap="none" strike="noStrike">
                <a:solidFill>
                  <a:schemeClr val="hlink"/>
                </a:solidFill>
                <a:highlight>
                  <a:srgbClr val="F4F4F4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Pragmatic Vegans in Korea</a:t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❏"/>
            </a:pPr>
            <a:r>
              <a:rPr b="0" i="0" lang="en-US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Go live to Motivate customers for Health, Animals and Environment, </a:t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put daily quiz provide rewards for online/offline stores and </a:t>
            </a:r>
            <a:endParaRPr b="0" i="0" sz="19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answers theirs doubts about veganism or Bread Blue.</a:t>
            </a:r>
            <a:r>
              <a:rPr b="1" i="0" lang="en-US" sz="2300" u="none" cap="none" strike="noStrike">
                <a:solidFill>
                  <a:srgbClr val="000000"/>
                </a:solidFill>
                <a:highlight>
                  <a:srgbClr val="EFEFEF"/>
                </a:highlight>
                <a:latin typeface="Calibri"/>
                <a:ea typeface="Calibri"/>
                <a:cs typeface="Calibri"/>
                <a:sym typeface="Calibri"/>
              </a:rPr>
              <a:t> </a:t>
            </a:r>
            <a:endParaRPr b="1" i="0" sz="2500" u="none" cap="none" strike="noStrike">
              <a:solidFill>
                <a:srgbClr val="000000"/>
              </a:solidFill>
              <a:highlight>
                <a:srgbClr val="EFEFE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1" name="Google Shape;361;g77a532611a_0_37"/>
          <p:cNvPicPr preferRelativeResize="0"/>
          <p:nvPr/>
        </p:nvPicPr>
        <p:blipFill rotWithShape="1">
          <a:blip r:embed="rId6">
            <a:alphaModFix/>
          </a:blip>
          <a:srcRect b="0" l="0" r="31627" t="0"/>
          <a:stretch/>
        </p:blipFill>
        <p:spPr>
          <a:xfrm>
            <a:off x="8371175" y="3429000"/>
            <a:ext cx="3583752" cy="271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3"/>
          <p:cNvSpPr/>
          <p:nvPr/>
        </p:nvSpPr>
        <p:spPr>
          <a:xfrm>
            <a:off x="0" y="636231"/>
            <a:ext cx="12192000" cy="5585538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Timeline AND Expected Results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4"/>
          <p:cNvSpPr/>
          <p:nvPr/>
        </p:nvSpPr>
        <p:spPr>
          <a:xfrm>
            <a:off x="0" y="18661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Timeline for Key Projects</a:t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550" y="1199775"/>
            <a:ext cx="11538051" cy="5150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6"/>
          <p:cNvSpPr/>
          <p:nvPr/>
        </p:nvSpPr>
        <p:spPr>
          <a:xfrm>
            <a:off x="0" y="18661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Expected Results</a:t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26"/>
          <p:cNvSpPr txBox="1"/>
          <p:nvPr/>
        </p:nvSpPr>
        <p:spPr>
          <a:xfrm>
            <a:off x="605100" y="1689600"/>
            <a:ext cx="10981800" cy="3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Brand equity will rise due to the bread blue distinguished brand identity differentiated by a strong commitment to social value and association with NGOs</a:t>
            </a:r>
            <a:endParaRPr b="1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brand identity of the bread blue would be differentiated from other competitors by a variety of products(SKUs) it offers and how it engages non-vegetarian </a:t>
            </a:r>
            <a:endParaRPr b="1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Consumers from offline stores will be likely to buy products from the online store as well</a:t>
            </a:r>
            <a:endParaRPr b="1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Char char="●"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Retention rate and re-purchasing rate will increase due to its membership and offering it gives to loyal customers</a:t>
            </a:r>
            <a:endParaRPr b="1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7"/>
          <p:cNvSpPr/>
          <p:nvPr/>
        </p:nvSpPr>
        <p:spPr>
          <a:xfrm>
            <a:off x="709156" y="0"/>
            <a:ext cx="3732215" cy="68580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27"/>
          <p:cNvSpPr/>
          <p:nvPr/>
        </p:nvSpPr>
        <p:spPr>
          <a:xfrm>
            <a:off x="0" y="0"/>
            <a:ext cx="4142792" cy="6861420"/>
          </a:xfrm>
          <a:prstGeom prst="rect">
            <a:avLst/>
          </a:prstGeom>
          <a:solidFill>
            <a:srgbClr val="0E4D3B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27"/>
          <p:cNvSpPr txBox="1"/>
          <p:nvPr/>
        </p:nvSpPr>
        <p:spPr>
          <a:xfrm>
            <a:off x="419891" y="1030512"/>
            <a:ext cx="4320078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Questions </a:t>
            </a:r>
            <a:br>
              <a:rPr b="1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br>
              <a:rPr b="1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Answers</a:t>
            </a:r>
            <a:endParaRPr b="1" i="0" sz="4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6" name="Google Shape;38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39969" y="233267"/>
            <a:ext cx="7156562" cy="640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0"/>
          <p:cNvSpPr/>
          <p:nvPr/>
        </p:nvSpPr>
        <p:spPr>
          <a:xfrm>
            <a:off x="-72975" y="37811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Topics we’ve been addressing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0"/>
          <p:cNvSpPr txBox="1"/>
          <p:nvPr>
            <p:ph idx="12" type="sldNum"/>
          </p:nvPr>
        </p:nvSpPr>
        <p:spPr>
          <a:xfrm>
            <a:off x="4694207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10"/>
          <p:cNvSpPr txBox="1"/>
          <p:nvPr/>
        </p:nvSpPr>
        <p:spPr>
          <a:xfrm>
            <a:off x="2969100" y="1079875"/>
            <a:ext cx="8720100" cy="17868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What is the trend and current status of the vegan market in Korea?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How The Bread Blue is differentiated from other competitors?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What strategies or efforts should The Bread Blue work out to position themselves strongly among other vegan bakeries?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0"/>
          <p:cNvSpPr txBox="1"/>
          <p:nvPr/>
        </p:nvSpPr>
        <p:spPr>
          <a:xfrm>
            <a:off x="448275" y="1006925"/>
            <a:ext cx="2353200" cy="1786800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1600">
                <a:latin typeface="Calibri"/>
                <a:ea typeface="Calibri"/>
                <a:cs typeface="Calibri"/>
                <a:sym typeface="Calibri"/>
              </a:rPr>
              <a:t>Problems</a:t>
            </a:r>
            <a:endParaRPr b="1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0"/>
          <p:cNvSpPr txBox="1"/>
          <p:nvPr/>
        </p:nvSpPr>
        <p:spPr>
          <a:xfrm>
            <a:off x="2969000" y="3055100"/>
            <a:ext cx="8720100" cy="17868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Research studies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the vegan market trend domestically and internationally.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-Learn the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behavior of a target customer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understand key factors when buying a vegan products.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Benchmarked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developed vegan market’s vegan brand’s marketing strategy 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0"/>
          <p:cNvSpPr txBox="1"/>
          <p:nvPr/>
        </p:nvSpPr>
        <p:spPr>
          <a:xfrm>
            <a:off x="502875" y="3055100"/>
            <a:ext cx="2353200" cy="1786800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1600">
                <a:latin typeface="Calibri"/>
                <a:ea typeface="Calibri"/>
                <a:cs typeface="Calibri"/>
                <a:sym typeface="Calibri"/>
              </a:rPr>
              <a:t>How did we approach it?</a:t>
            </a:r>
            <a:endParaRPr b="1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0"/>
          <p:cNvSpPr txBox="1"/>
          <p:nvPr/>
        </p:nvSpPr>
        <p:spPr>
          <a:xfrm>
            <a:off x="502875" y="5030325"/>
            <a:ext cx="2353200" cy="1203900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1600">
                <a:latin typeface="Calibri"/>
                <a:ea typeface="Calibri"/>
                <a:cs typeface="Calibri"/>
                <a:sym typeface="Calibri"/>
              </a:rPr>
              <a:t>Solution</a:t>
            </a:r>
            <a:endParaRPr b="1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0"/>
          <p:cNvSpPr txBox="1"/>
          <p:nvPr/>
        </p:nvSpPr>
        <p:spPr>
          <a:xfrm>
            <a:off x="2969000" y="5030325"/>
            <a:ext cx="8720100" cy="12039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-Design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new marketing strategy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positioning the bread blue distinguished from other competitors.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-Adding new value and new association with the brand to 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strengthen brand equity</a:t>
            </a:r>
            <a:endParaRPr b="1"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4f738f03d_0_0"/>
          <p:cNvSpPr/>
          <p:nvPr/>
        </p:nvSpPr>
        <p:spPr>
          <a:xfrm>
            <a:off x="0" y="18661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Defining the vegan market in Korea 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g84f738f03d_0_0"/>
          <p:cNvSpPr txBox="1"/>
          <p:nvPr/>
        </p:nvSpPr>
        <p:spPr>
          <a:xfrm>
            <a:off x="759275" y="2602800"/>
            <a:ext cx="10885500" cy="2597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Bread is seen differently in Korea compared to other countries.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Traditionally bread was considered as a vegan to the majority of Westerners.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HOWEVER in Korea, bread is normally made with milk and butter,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Koreans naturally recognize bread as a non-vegan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food item.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g84f738f03d_0_0"/>
          <p:cNvSpPr txBox="1"/>
          <p:nvPr/>
        </p:nvSpPr>
        <p:spPr>
          <a:xfrm>
            <a:off x="2127850" y="1358225"/>
            <a:ext cx="6717600" cy="578400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Why does a vegan bakery make sense?</a:t>
            </a:r>
            <a:endParaRPr b="1" i="0" sz="1400" cap="none" strike="noStrik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g84f738f03d_0_0"/>
          <p:cNvSpPr txBox="1"/>
          <p:nvPr/>
        </p:nvSpPr>
        <p:spPr>
          <a:xfrm>
            <a:off x="-2178425" y="3420925"/>
            <a:ext cx="209700" cy="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"/>
          <p:cNvSpPr/>
          <p:nvPr/>
        </p:nvSpPr>
        <p:spPr>
          <a:xfrm>
            <a:off x="0" y="186612"/>
            <a:ext cx="12192000" cy="578498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Current Market Status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0" name="Google Shape;120;p7"/>
          <p:cNvGraphicFramePr/>
          <p:nvPr/>
        </p:nvGraphicFramePr>
        <p:xfrm>
          <a:off x="531091" y="118442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{7C2FB97C-D558-4F53-92DF-8764BF831324}</a:tableStyleId>
              </a:tblPr>
              <a:tblGrid>
                <a:gridCol w="5564900"/>
                <a:gridCol w="5564900"/>
              </a:tblGrid>
              <a:tr h="48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Vegan Market Trend 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The Bread Blue’s Current Strategy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7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Vegan Market is growing fast due to increased growth of flexitarian 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market.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Mostly focused on strict vegan, vegetarian, and lactose intolerant.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t/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67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Especially non-dairy products and meat substitutes 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are 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growing segments.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Bread Blue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products are non-dairy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items.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863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increasing demand for vegan products is due to 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nterest in healthy nutrition and 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environmental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care issues.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Emphasis on using only vegan-based ingredients to ensure a healthy brand image to consumers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955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rising interest of animal rights and environmental issue is driving demand of vegan food.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Not 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much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association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 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with the other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vegan societies 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regarding 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brand concept of the 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read 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lue.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955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Korea Market’s 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response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to 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lexitarian; 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vegetarian ready-to-eat meals and vegetarian desserts.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majority  products are general breads.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"/>
          <p:cNvSpPr/>
          <p:nvPr/>
        </p:nvSpPr>
        <p:spPr>
          <a:xfrm>
            <a:off x="0" y="186612"/>
            <a:ext cx="12192000" cy="578498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Problem and </a:t>
            </a: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Brief Suggestions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6" name="Google Shape;126;p8"/>
          <p:cNvGraphicFramePr/>
          <p:nvPr/>
        </p:nvGraphicFramePr>
        <p:xfrm>
          <a:off x="531091" y="118442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{7C2FB97C-D558-4F53-92DF-8764BF831324}</a:tableStyleId>
              </a:tblPr>
              <a:tblGrid>
                <a:gridCol w="5564900"/>
                <a:gridCol w="5564900"/>
              </a:tblGrid>
              <a:tr h="484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Market Trend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/>
                        <a:t>The Bread Blue’s Current Strategy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7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Vegan Market is growing fast due to increased growth of flexitarian growth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Mostly focused on strict vegan, vegetarian, and lactose intolerant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t/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67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Especially non-dairy products and meat substitutes is growing segment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 of products are non-dairy based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955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increasing demand for vegan products is due to Interest in healthy nutrition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Emphasis on using only vegan-based ingredients to ensure a healthy brand image to consumers 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955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rising interest of animal rights and environmental issue is driving demand of vegan food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Not so much association with the brand concept of the bread blue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  <a:tr h="955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Korea Market’s 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response</a:t>
                      </a: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to Flexitarian ; 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vegetarian ready-to-eat meals and vegetarian desserts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majority of products are general bread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27" name="Google Shape;127;p8"/>
          <p:cNvSpPr/>
          <p:nvPr/>
        </p:nvSpPr>
        <p:spPr>
          <a:xfrm>
            <a:off x="531092" y="1184420"/>
            <a:ext cx="11129818" cy="5158216"/>
          </a:xfrm>
          <a:prstGeom prst="rect">
            <a:avLst/>
          </a:prstGeom>
          <a:solidFill>
            <a:srgbClr val="F2F2F2">
              <a:alpha val="835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8"/>
          <p:cNvSpPr txBox="1"/>
          <p:nvPr/>
        </p:nvSpPr>
        <p:spPr>
          <a:xfrm>
            <a:off x="0" y="1688697"/>
            <a:ext cx="12192000" cy="4149662"/>
          </a:xfrm>
          <a:prstGeom prst="rect">
            <a:avLst/>
          </a:prstGeom>
          <a:solidFill>
            <a:srgbClr val="CFE6B3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6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     1. Target Segment should be prioritized to Flexitarians.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6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     2. The current brand concept is in accordance with consumer’s expectation on vegan food;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6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         a strong connection to a healthy brand concept is recommended.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6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     3. Associating with animal </a:t>
            </a: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welfare</a:t>
            </a: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right &amp; environmental issue would be helpful in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6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         improving the brand</a:t>
            </a: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’s image and creating brand equity.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6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     4. </a:t>
            </a: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b="1" i="0" lang="en-US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evelopment of more Ready-to-Eat Meals and Desserts is </a:t>
            </a: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needed.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"/>
          <p:cNvSpPr/>
          <p:nvPr/>
        </p:nvSpPr>
        <p:spPr>
          <a:xfrm>
            <a:off x="0" y="186612"/>
            <a:ext cx="12192000" cy="578400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Project’s Mission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" name="Google Shape;134;p9"/>
          <p:cNvGrpSpPr/>
          <p:nvPr/>
        </p:nvGrpSpPr>
        <p:grpSpPr>
          <a:xfrm>
            <a:off x="1343485" y="1341982"/>
            <a:ext cx="9505040" cy="3991644"/>
            <a:chOff x="1343546" y="1951582"/>
            <a:chExt cx="9505040" cy="3991644"/>
          </a:xfrm>
        </p:grpSpPr>
        <p:sp>
          <p:nvSpPr>
            <p:cNvPr id="135" name="Google Shape;135;p9"/>
            <p:cNvSpPr txBox="1"/>
            <p:nvPr/>
          </p:nvSpPr>
          <p:spPr>
            <a:xfrm>
              <a:off x="1343546" y="3064733"/>
              <a:ext cx="3464100" cy="230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42900" lvl="0" marL="3429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rgbClr val="3A3838"/>
                  </a:solidFill>
                  <a:latin typeface="Calibri"/>
                  <a:ea typeface="Calibri"/>
                  <a:cs typeface="Calibri"/>
                  <a:sym typeface="Calibri"/>
                </a:rPr>
                <a:t>One of a vegan bakery focused on vegans.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42900" lvl="0" marL="3429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rgbClr val="3A3838"/>
                  </a:solidFill>
                  <a:latin typeface="Calibri"/>
                  <a:ea typeface="Calibri"/>
                  <a:cs typeface="Calibri"/>
                  <a:sym typeface="Calibri"/>
                </a:rPr>
                <a:t>Marketing efforts cannot reach out to mass market.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42900" lvl="0" marL="3429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rgbClr val="3A3838"/>
                  </a:solidFill>
                  <a:latin typeface="Calibri"/>
                  <a:ea typeface="Calibri"/>
                  <a:cs typeface="Calibri"/>
                  <a:sym typeface="Calibri"/>
                </a:rPr>
                <a:t>Loss chances to introduce vegan food to general consumers</a:t>
              </a:r>
              <a:r>
                <a:rPr lang="en-US" sz="1800">
                  <a:solidFill>
                    <a:srgbClr val="3A3838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228600" lvl="0" marL="3429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36" name="Google Shape;136;p9"/>
            <p:cNvCxnSpPr/>
            <p:nvPr/>
          </p:nvCxnSpPr>
          <p:spPr>
            <a:xfrm flipH="1" rot="10800000">
              <a:off x="5826443" y="3864532"/>
              <a:ext cx="667500" cy="1800"/>
            </a:xfrm>
            <a:prstGeom prst="straightConnector1">
              <a:avLst/>
            </a:prstGeom>
            <a:noFill/>
            <a:ln cap="flat" cmpd="sng" w="53975">
              <a:solidFill>
                <a:srgbClr val="666666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grpSp>
          <p:nvGrpSpPr>
            <p:cNvPr id="137" name="Google Shape;137;p9"/>
            <p:cNvGrpSpPr/>
            <p:nvPr/>
          </p:nvGrpSpPr>
          <p:grpSpPr>
            <a:xfrm>
              <a:off x="1400563" y="1951582"/>
              <a:ext cx="3406964" cy="840502"/>
              <a:chOff x="2545553" y="1549402"/>
              <a:chExt cx="3406964" cy="840502"/>
            </a:xfrm>
          </p:grpSpPr>
          <p:sp>
            <p:nvSpPr>
              <p:cNvPr id="138" name="Google Shape;138;p9"/>
              <p:cNvSpPr/>
              <p:nvPr/>
            </p:nvSpPr>
            <p:spPr>
              <a:xfrm>
                <a:off x="2545553" y="1549402"/>
                <a:ext cx="3406964" cy="724118"/>
              </a:xfrm>
              <a:prstGeom prst="rect">
                <a:avLst/>
              </a:prstGeom>
              <a:solidFill>
                <a:srgbClr val="CFE6B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9"/>
              <p:cNvSpPr/>
              <p:nvPr/>
            </p:nvSpPr>
            <p:spPr>
              <a:xfrm>
                <a:off x="2812253" y="1665704"/>
                <a:ext cx="2749500" cy="724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182875" spcFirstLastPara="1" rIns="182875" wrap="square" tIns="91425">
                <a:noAutofit/>
              </a:bodyPr>
              <a:lstStyle/>
              <a:p>
                <a:pPr indent="0" lvl="0" marL="0" marR="0" rtl="0" algn="ctr">
                  <a:lnSpc>
                    <a:spcPct val="55555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600"/>
                  <a:buFont typeface="Arial"/>
                  <a:buNone/>
                </a:pPr>
                <a:r>
                  <a:rPr b="1" i="0" lang="en-US" sz="3600" u="none" cap="none" strike="noStrik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As-Is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0" name="Google Shape;140;p9"/>
            <p:cNvSpPr txBox="1"/>
            <p:nvPr/>
          </p:nvSpPr>
          <p:spPr>
            <a:xfrm>
              <a:off x="7384485" y="3064726"/>
              <a:ext cx="3464100" cy="28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342900" lvl="0" marL="3429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rgbClr val="3A3838"/>
                  </a:solidFill>
                  <a:latin typeface="Calibri"/>
                  <a:ea typeface="Calibri"/>
                  <a:cs typeface="Calibri"/>
                  <a:sym typeface="Calibri"/>
                </a:rPr>
                <a:t>The vegan brand embracing vegan, vegetarian, flexitarian and general consumers interested in healthy food.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42900" lvl="0" marL="3429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rgbClr val="3A3838"/>
                  </a:solidFill>
                  <a:latin typeface="Calibri"/>
                  <a:ea typeface="Calibri"/>
                  <a:cs typeface="Calibri"/>
                  <a:sym typeface="Calibri"/>
                </a:rPr>
                <a:t>Utilize diverse marketing tools to introduce the brand </a:t>
              </a:r>
              <a:r>
                <a:rPr lang="en-US" sz="1800">
                  <a:solidFill>
                    <a:srgbClr val="3A3838"/>
                  </a:solidFill>
                  <a:latin typeface="Calibri"/>
                  <a:ea typeface="Calibri"/>
                  <a:cs typeface="Calibri"/>
                  <a:sym typeface="Calibri"/>
                </a:rPr>
                <a:t>as strong vegan food brand.</a:t>
              </a:r>
              <a:r>
                <a:rPr b="0" i="0" lang="en-US" sz="1800" u="none" cap="none" strike="noStrike">
                  <a:solidFill>
                    <a:srgbClr val="3A3838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42900" lvl="0" marL="3429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b="0" i="0" lang="en-US" sz="1800" u="none" cap="none" strike="noStrike">
                  <a:solidFill>
                    <a:srgbClr val="3A3838"/>
                  </a:solidFill>
                  <a:latin typeface="Calibri"/>
                  <a:ea typeface="Calibri"/>
                  <a:cs typeface="Calibri"/>
                  <a:sym typeface="Calibri"/>
                </a:rPr>
                <a:t>Position as the representative vegan brand in Korea.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228600" lvl="0" marL="3429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0" marL="3429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1" name="Google Shape;141;p9"/>
            <p:cNvGrpSpPr/>
            <p:nvPr/>
          </p:nvGrpSpPr>
          <p:grpSpPr>
            <a:xfrm>
              <a:off x="7441492" y="1951582"/>
              <a:ext cx="3406964" cy="840502"/>
              <a:chOff x="2545553" y="1549402"/>
              <a:chExt cx="3406964" cy="840502"/>
            </a:xfrm>
          </p:grpSpPr>
          <p:sp>
            <p:nvSpPr>
              <p:cNvPr id="142" name="Google Shape;142;p9"/>
              <p:cNvSpPr/>
              <p:nvPr/>
            </p:nvSpPr>
            <p:spPr>
              <a:xfrm>
                <a:off x="2545553" y="1549402"/>
                <a:ext cx="3406964" cy="724118"/>
              </a:xfrm>
              <a:prstGeom prst="rect">
                <a:avLst/>
              </a:prstGeom>
              <a:solidFill>
                <a:srgbClr val="68933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9"/>
              <p:cNvSpPr/>
              <p:nvPr/>
            </p:nvSpPr>
            <p:spPr>
              <a:xfrm>
                <a:off x="2812253" y="1665704"/>
                <a:ext cx="2749500" cy="724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182875" spcFirstLastPara="1" rIns="182875" wrap="square" tIns="91425">
                <a:noAutofit/>
              </a:bodyPr>
              <a:lstStyle/>
              <a:p>
                <a:pPr indent="0" lvl="0" marL="0" marR="0" rtl="0" algn="ctr">
                  <a:lnSpc>
                    <a:spcPct val="55555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600"/>
                  <a:buFont typeface="Arial"/>
                  <a:buNone/>
                </a:pPr>
                <a:r>
                  <a:rPr b="1" i="0" lang="en-US" sz="3600" u="none" cap="none" strike="noStrike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To-Be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44" name="Google Shape;144;p9"/>
          <p:cNvSpPr txBox="1"/>
          <p:nvPr/>
        </p:nvSpPr>
        <p:spPr>
          <a:xfrm>
            <a:off x="873750" y="5333675"/>
            <a:ext cx="10444500" cy="831000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7F7F7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Aimed to position The Bread Blue as the market leader in Vegan Food Market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by implementing new marketing strateg</a:t>
            </a: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ies.</a:t>
            </a:r>
            <a:r>
              <a:rPr b="1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"/>
          <p:cNvSpPr/>
          <p:nvPr/>
        </p:nvSpPr>
        <p:spPr>
          <a:xfrm>
            <a:off x="0" y="636231"/>
            <a:ext cx="12192000" cy="5585538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Marketing Strategy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2"/>
          <p:cNvSpPr/>
          <p:nvPr/>
        </p:nvSpPr>
        <p:spPr>
          <a:xfrm>
            <a:off x="0" y="186612"/>
            <a:ext cx="12192000" cy="578498"/>
          </a:xfrm>
          <a:prstGeom prst="rect">
            <a:avLst/>
          </a:prstGeom>
          <a:solidFill>
            <a:srgbClr val="157359"/>
          </a:solidFill>
          <a:ln>
            <a:noFill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b="0" i="0" lang="en-US" sz="3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Segmentation and Targeting</a:t>
            </a:r>
            <a:endParaRPr b="0" i="0" sz="3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2"/>
          <p:cNvSpPr/>
          <p:nvPr/>
        </p:nvSpPr>
        <p:spPr>
          <a:xfrm>
            <a:off x="974857" y="3471900"/>
            <a:ext cx="1533000" cy="726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Vegan </a:t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2"/>
          <p:cNvSpPr/>
          <p:nvPr/>
        </p:nvSpPr>
        <p:spPr>
          <a:xfrm>
            <a:off x="2616304" y="3471900"/>
            <a:ext cx="1533000" cy="726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Vegetarian</a:t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2"/>
          <p:cNvSpPr/>
          <p:nvPr/>
        </p:nvSpPr>
        <p:spPr>
          <a:xfrm>
            <a:off x="4257757" y="3471900"/>
            <a:ext cx="1533000" cy="726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Lactose Intolerant</a:t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2"/>
          <p:cNvSpPr/>
          <p:nvPr/>
        </p:nvSpPr>
        <p:spPr>
          <a:xfrm>
            <a:off x="5866943" y="1448700"/>
            <a:ext cx="5350200" cy="47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Flexitarian</a:t>
            </a:r>
            <a:endParaRPr b="1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Consumers eating vegan food 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from time to time.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Consumers on a diet.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Consumers with interest in animal right/environmental issues.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Consumers seeking for healthy nutrition alternatives.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... </a:t>
            </a:r>
            <a:endParaRPr b="0" i="0" sz="2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2020-03-12T03:39:29Z</dcterms:created>
  <dc:creator>홍 정민</dc:creator>
</cp:coreProperties>
</file>